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335" r:id="rId3"/>
    <p:sldId id="336" r:id="rId4"/>
    <p:sldId id="337" r:id="rId5"/>
    <p:sldId id="338" r:id="rId6"/>
    <p:sldId id="314" r:id="rId7"/>
    <p:sldId id="322" r:id="rId8"/>
    <p:sldId id="323" r:id="rId9"/>
    <p:sldId id="324" r:id="rId10"/>
    <p:sldId id="325" r:id="rId11"/>
    <p:sldId id="328" r:id="rId12"/>
    <p:sldId id="276" r:id="rId13"/>
    <p:sldId id="283" r:id="rId14"/>
    <p:sldId id="288" r:id="rId15"/>
    <p:sldId id="349" r:id="rId16"/>
    <p:sldId id="341" r:id="rId17"/>
    <p:sldId id="290" r:id="rId18"/>
    <p:sldId id="350" r:id="rId19"/>
    <p:sldId id="345" r:id="rId20"/>
    <p:sldId id="346" r:id="rId21"/>
    <p:sldId id="347" r:id="rId22"/>
    <p:sldId id="289" r:id="rId23"/>
    <p:sldId id="330" r:id="rId24"/>
    <p:sldId id="291" r:id="rId25"/>
    <p:sldId id="292" r:id="rId26"/>
    <p:sldId id="293" r:id="rId27"/>
    <p:sldId id="294" r:id="rId28"/>
    <p:sldId id="340" r:id="rId29"/>
    <p:sldId id="353" r:id="rId30"/>
    <p:sldId id="352" r:id="rId31"/>
    <p:sldId id="351" r:id="rId32"/>
    <p:sldId id="331" r:id="rId33"/>
    <p:sldId id="332" r:id="rId34"/>
    <p:sldId id="333" r:id="rId35"/>
    <p:sldId id="295" r:id="rId36"/>
    <p:sldId id="298" r:id="rId37"/>
    <p:sldId id="306" r:id="rId38"/>
    <p:sldId id="318" r:id="rId39"/>
    <p:sldId id="319" r:id="rId40"/>
    <p:sldId id="320" r:id="rId41"/>
    <p:sldId id="321" r:id="rId42"/>
    <p:sldId id="316" r:id="rId43"/>
    <p:sldId id="272" r:id="rId44"/>
    <p:sldId id="284" r:id="rId45"/>
    <p:sldId id="285" r:id="rId46"/>
    <p:sldId id="264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970" autoAdjust="0"/>
  </p:normalViewPr>
  <p:slideViewPr>
    <p:cSldViewPr snapToGrid="0" snapToObjects="1">
      <p:cViewPr varScale="1">
        <p:scale>
          <a:sx n="64" d="100"/>
          <a:sy n="64" d="100"/>
        </p:scale>
        <p:origin x="7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32020-B1E9-D544-8A26-4A8FFCDD6FA4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DC5A1-E38C-2847-A026-33A3D8FE05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305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5CF81-96DF-7C44-A6E3-C78E318B97E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802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5CF81-96DF-7C44-A6E3-C78E318B97E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2005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5CF81-96DF-7C44-A6E3-C78E318B97E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87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AD4DD-459E-A74B-8416-B834BFDCB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6503FA-FBDF-9346-84E9-FB24CC6CC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17851-DD55-DF48-B65E-55EA702A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E0158B-D9B8-3A4C-A653-C8AA56F7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3C166C-8097-7A4E-94FE-42FBA691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889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A07ED-C60C-E045-B23E-D126F840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763920-D7E0-4545-A75E-1EB57D77C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74E054-6DEA-164B-A057-26C40C2F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DDB701-BDBD-E845-9C70-B9B10929B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FB0F26-30F2-6845-A134-DB22F4CB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444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2C0CE-F7FA-854D-B318-F5D9BF7CC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A1B4F0-71EC-464D-B6EA-75A1A0132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CBB034-1D42-0440-B5B0-6E15FA7B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87694-B8FD-6049-80F1-7E68CC54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3D98FB-CD06-EA44-AD65-A7B060CA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489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B093A-0201-BD46-BC2B-E2E67798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0CDD0C-F702-674C-9561-AAE6310F0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A025F2-7D5E-CA4E-8515-290D3A8C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B5ABF2-8AEE-3D4E-8F29-CEDE4086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C3DDB4-65E4-DD4F-836E-B8708308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453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51EAD-BB34-2240-8439-5A5BBF54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3CBCF5-368F-2B4C-83CB-D324E554C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FE2F01-9394-5849-BBA5-6CAA585D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60743-2CFE-0C4A-978D-65A39C16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219C51-0CE2-A240-A284-60412771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629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5B15D-3EF3-DB44-98E9-9DC82C5E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3763E4-F7F7-1B46-9F16-0E7520976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BE94DB-C1F4-DF4C-BF9C-F311CF6C9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92462E-CE37-E648-B699-FB1845CD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6BB590-22B4-1A40-B6E3-73558F38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C566D0-63A5-BC4A-9FED-C8253EEE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216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A0DA3-1D4A-0644-8695-B4771B9A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1AF363-26BC-F448-97CA-25665A9A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7F51F6-BA66-5C44-B8C4-7B514EED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4B77E91-50F3-8D44-8BBE-80A6E6989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E496D4A-ACE2-9848-95BA-AC1FA6FFE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9E4738-C1C2-F04F-BEA9-FF2916E3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7859B68-E12E-9740-8937-03C9A670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2C239D7-6CFB-0E4E-875D-F5BE872B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813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099DF-6FE2-154A-B39F-3C07CD88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F250FC-E8DA-C346-84A2-2E8F0893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8A0848-984E-F441-BAAF-D1F05D32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DE7D842-FBC5-5D43-8695-271D7B31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268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3FAD05-4C5F-DC49-8EAE-B98E5933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13A7D3D-F526-C24D-B19D-21EFAD20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35672E-428B-CE4D-A7E8-8AF498729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12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DC902D-04E4-A443-9900-8D9B7C56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CB63C-53FA-7248-9DE2-C47634EF0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F93565-D25C-7F46-AFDF-169D9D94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2A41E0-F09F-0F4D-B116-293DC5E1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68E2BC-CD41-FC49-9B0D-F098E332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3B6E9C-584C-A940-9E1F-A7ACD44F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548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CBF6F8-7B68-F145-9A3B-1A55862F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C90C1E-DCA2-F94F-BD51-3FFBEA7D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9E36F1-03BB-ED4C-85D3-87D940748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C97E3-103C-194A-81EF-7C2141EB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4040AC-6474-3543-8682-492C38277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26A8EB-8A9F-7B40-B749-AF871963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931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E799225-C022-214C-B72A-739780D3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F20F8C-BF5E-AA4C-BD04-78EBEF33F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55F8DF-9663-E94E-BFFE-CC6FAC6D9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80450-39EE-E947-B6BC-204B4AEB1D2B}" type="datetimeFigureOut">
              <a:rPr kumimoji="1" lang="zh-TW" altLang="en-US" smtClean="0"/>
              <a:t>2021/9/25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2CB1EA-3C6D-4047-A86D-1ED01DAFB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89CB27-D14D-374C-B313-B07BAA2BD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6CAD3-1FBC-B944-BAE2-1EDB1547E6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54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engyuanchang.medium.com/%E8%AE%93%E9%9B%BB%E8%85%A6%E8%81%BD%E6%87%82%E4%BA%BA%E8%A9%B1-%E7%90%86%E8%A7%A3-nlp-%E9%87%8D%E8%A6%81%E6%8A%80%E8%A1%93-word2vec-%E7%9A%84-skip-gram-%E6%A8%A1%E5%9E%8B-73d0239ad69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ingtien.medium.com/%E5%BF%83%E7%90%86%E5%AD%B8%E5%92%8C%E6%A9%9F%E5%99%A8%E5%AD%B8%E7%BF%92%E4%B8%AD%E7%9A%84-accuracy-precision-recall-rate-%E5%92%8C-confusion-matrix-529d18abc3a" TargetMode="External"/><Relationship Id="rId4" Type="http://schemas.openxmlformats.org/officeDocument/2006/relationships/hyperlink" Target="https://clay-atlas.com/blog/2020/01/17/python-chinese-tutorial-gensim-word2vec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nien.idv.tw/Internet_WebBook/chap8/8-3%20Socket%20%E9%80%A3%E6%8E%A5%E6%96%B9%E5%BC%8F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rtw.com/%E7%A8%8B%E5%BC%8F%E8%AA%9E%E8%A8%80/32296/" TargetMode="External"/><Relationship Id="rId4" Type="http://schemas.openxmlformats.org/officeDocument/2006/relationships/hyperlink" Target="https://www.itread01.com/p/505665.html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97CCEC17-9CA9-E045-8054-65D8BE4188B0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20" name="Picture 4" descr="白色大理石背景White – Cxstra">
              <a:extLst>
                <a:ext uri="{FF2B5EF4-FFF2-40B4-BE49-F238E27FC236}">
                  <a16:creationId xmlns:a16="http://schemas.microsoft.com/office/drawing/2014/main" id="{AC7D7E1F-C305-624E-BF3F-26F8F2561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白色大理石背景White – Cxstra">
              <a:extLst>
                <a:ext uri="{FF2B5EF4-FFF2-40B4-BE49-F238E27FC236}">
                  <a16:creationId xmlns:a16="http://schemas.microsoft.com/office/drawing/2014/main" id="{700DBF90-DCF9-4748-9AF0-5664DF167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3107E5-5C30-234F-8ADC-036A3FD9F9F8}"/>
              </a:ext>
            </a:extLst>
          </p:cNvPr>
          <p:cNvSpPr txBox="1"/>
          <p:nvPr/>
        </p:nvSpPr>
        <p:spPr>
          <a:xfrm>
            <a:off x="6095999" y="0"/>
            <a:ext cx="6095999" cy="6858000"/>
          </a:xfrm>
          <a:prstGeom prst="rect">
            <a:avLst/>
          </a:prstGeom>
          <a:solidFill>
            <a:srgbClr val="BBCDC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6F17D4-387A-E748-8F34-0587C5C2F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06" y="1634389"/>
            <a:ext cx="4880177" cy="2131321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TW" sz="40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r-music</a:t>
            </a:r>
            <a:r>
              <a:rPr kumimoji="1" lang="en-US" altLang="zh-TW" sz="40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/>
            </a:r>
            <a:br>
              <a:rPr kumimoji="1" lang="en-US" altLang="zh-TW" sz="40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</a:br>
            <a:r>
              <a:rPr kumimoji="1" lang="zh-TW" altLang="en-US" sz="40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智慧音樂推薦系統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B6A9C51-F62F-5A4C-93EC-16C3D6C5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46" y="4359537"/>
            <a:ext cx="4075188" cy="1012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Eighth note">
            <a:extLst>
              <a:ext uri="{FF2B5EF4-FFF2-40B4-BE49-F238E27FC236}">
                <a16:creationId xmlns:a16="http://schemas.microsoft.com/office/drawing/2014/main" id="{48718866-504F-7941-9B64-FDCF46355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96125">
            <a:off x="8496501" y="3031142"/>
            <a:ext cx="4625015" cy="4625015"/>
          </a:xfrm>
          <a:prstGeom prst="rect">
            <a:avLst/>
          </a:prstGeom>
          <a:noFill/>
        </p:spPr>
      </p:pic>
      <p:pic>
        <p:nvPicPr>
          <p:cNvPr id="1044" name="Picture 20" descr="Sound waves free icon">
            <a:extLst>
              <a:ext uri="{FF2B5EF4-FFF2-40B4-BE49-F238E27FC236}">
                <a16:creationId xmlns:a16="http://schemas.microsoft.com/office/drawing/2014/main" id="{850AA22A-40AA-DC44-B817-2933B118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64703">
            <a:off x="5615160" y="-782284"/>
            <a:ext cx="2002586" cy="200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86EF0F86-05F0-004B-89E1-B0D3B590C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614" y="4651342"/>
            <a:ext cx="3019835" cy="463186"/>
          </a:xfrm>
        </p:spPr>
        <p:txBody>
          <a:bodyPr>
            <a:normAutofit/>
          </a:bodyPr>
          <a:lstStyle/>
          <a:p>
            <a:pPr algn="dist"/>
            <a:r>
              <a:rPr kumimoji="1" lang="zh-TW" altLang="en-US" sz="2000" b="1" dirty="0" smtClean="0">
                <a:solidFill>
                  <a:srgbClr val="91A29C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情境式音樂推薦</a:t>
            </a:r>
            <a:endParaRPr kumimoji="1" lang="zh-TW" altLang="en-US" sz="2000" b="1" dirty="0">
              <a:solidFill>
                <a:srgbClr val="91A29C"/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069748" y="2220664"/>
            <a:ext cx="33019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組別：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D4</a:t>
            </a:r>
          </a:p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指導老師：梁恩輝 老師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組員：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資管四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黃暄涵    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407630127</a:t>
            </a:r>
          </a:p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資管四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zh-TW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林劭璇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407630366</a:t>
            </a:r>
          </a:p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資管四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zh-TW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譚舒媛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407630788</a:t>
            </a:r>
          </a:p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資管四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zh-TW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李澤淵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407630903</a:t>
            </a:r>
          </a:p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資管四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尹姵雯    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407631141</a:t>
            </a:r>
          </a:p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資管四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zh-TW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彭彥鈞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407631232</a:t>
            </a:r>
          </a:p>
        </p:txBody>
      </p:sp>
    </p:spTree>
    <p:extLst>
      <p:ext uri="{BB962C8B-B14F-4D97-AF65-F5344CB8AC3E}">
        <p14:creationId xmlns:p14="http://schemas.microsoft.com/office/powerpoint/2010/main" val="50676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363E4D7B-6854-9446-B13F-DA2960D7E5D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9" name="Picture 4" descr="白色大理石背景White – Cxstra">
              <a:extLst>
                <a:ext uri="{FF2B5EF4-FFF2-40B4-BE49-F238E27FC236}">
                  <a16:creationId xmlns:a16="http://schemas.microsoft.com/office/drawing/2014/main" id="{CEA0DE5B-7416-BA44-B2AF-1BE3F1DAF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白色大理石背景White – Cxstra">
              <a:extLst>
                <a:ext uri="{FF2B5EF4-FFF2-40B4-BE49-F238E27FC236}">
                  <a16:creationId xmlns:a16="http://schemas.microsoft.com/office/drawing/2014/main" id="{83A1D627-4ED9-FF41-8D11-00F580B1C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E736F63A-F255-724E-930F-2FCD78F7F832}"/>
              </a:ext>
            </a:extLst>
          </p:cNvPr>
          <p:cNvSpPr txBox="1">
            <a:spLocks/>
          </p:cNvSpPr>
          <p:nvPr/>
        </p:nvSpPr>
        <p:spPr>
          <a:xfrm>
            <a:off x="577549" y="336919"/>
            <a:ext cx="2486927" cy="9525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40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系統功能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47C9AE5-AE19-F149-92DB-07581221763A}"/>
              </a:ext>
            </a:extLst>
          </p:cNvPr>
          <p:cNvGrpSpPr/>
          <p:nvPr/>
        </p:nvGrpSpPr>
        <p:grpSpPr>
          <a:xfrm>
            <a:off x="1751772" y="1634470"/>
            <a:ext cx="877958" cy="824228"/>
            <a:chOff x="1092338" y="1685100"/>
            <a:chExt cx="1156592" cy="108581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4207FE3-1476-3E4E-8941-F794F7B63CF6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E318AB7-6233-E14E-BA75-2C809A33EE6C}"/>
                </a:ext>
              </a:extLst>
            </p:cNvPr>
            <p:cNvSpPr txBox="1"/>
            <p:nvPr/>
          </p:nvSpPr>
          <p:spPr>
            <a:xfrm>
              <a:off x="1171800" y="1835709"/>
              <a:ext cx="75212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01</a:t>
              </a:r>
              <a:endParaRPr kumimoji="1" lang="zh-TW" altLang="en-US" sz="40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774A530-97ED-7D4A-9564-4C5535592E1C}"/>
              </a:ext>
            </a:extLst>
          </p:cNvPr>
          <p:cNvGrpSpPr/>
          <p:nvPr/>
        </p:nvGrpSpPr>
        <p:grpSpPr>
          <a:xfrm>
            <a:off x="1751771" y="2923931"/>
            <a:ext cx="877958" cy="824228"/>
            <a:chOff x="1092338" y="1685100"/>
            <a:chExt cx="1156592" cy="1085810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B746EC1-A981-6E48-AC46-463632064F9F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0C694AE8-DFA4-9845-94D8-93EA7A356B65}"/>
                </a:ext>
              </a:extLst>
            </p:cNvPr>
            <p:cNvSpPr txBox="1"/>
            <p:nvPr/>
          </p:nvSpPr>
          <p:spPr>
            <a:xfrm>
              <a:off x="1171802" y="1824542"/>
              <a:ext cx="857358" cy="806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02</a:t>
              </a:r>
              <a:endParaRPr kumimoji="1" lang="zh-TW" altLang="en-US" sz="40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0000947-F5B0-FF4F-A5C3-466716B9429E}"/>
              </a:ext>
            </a:extLst>
          </p:cNvPr>
          <p:cNvGrpSpPr/>
          <p:nvPr/>
        </p:nvGrpSpPr>
        <p:grpSpPr>
          <a:xfrm>
            <a:off x="1751771" y="4213392"/>
            <a:ext cx="877958" cy="824228"/>
            <a:chOff x="1092338" y="1685100"/>
            <a:chExt cx="1156592" cy="1085810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F65CF61B-61FF-8B42-B4CA-4F96C0BA7218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605E9E97-FF08-3444-8C57-48E74E8FB079}"/>
                </a:ext>
              </a:extLst>
            </p:cNvPr>
            <p:cNvSpPr txBox="1"/>
            <p:nvPr/>
          </p:nvSpPr>
          <p:spPr>
            <a:xfrm>
              <a:off x="1171802" y="1841706"/>
              <a:ext cx="857358" cy="806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03</a:t>
              </a:r>
              <a:endParaRPr kumimoji="1" lang="zh-TW" altLang="en-US" sz="40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5019D5D-BD5B-EF42-AB77-6F9F9B756416}"/>
              </a:ext>
            </a:extLst>
          </p:cNvPr>
          <p:cNvGrpSpPr/>
          <p:nvPr/>
        </p:nvGrpSpPr>
        <p:grpSpPr>
          <a:xfrm>
            <a:off x="1751771" y="5502853"/>
            <a:ext cx="877958" cy="824228"/>
            <a:chOff x="1092338" y="1685100"/>
            <a:chExt cx="1156592" cy="1085810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2A48815-267C-1343-A2C6-72F0BEEE54CB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079DAF64-2778-364F-AA62-5F55DF0B9F74}"/>
                </a:ext>
              </a:extLst>
            </p:cNvPr>
            <p:cNvSpPr txBox="1"/>
            <p:nvPr/>
          </p:nvSpPr>
          <p:spPr>
            <a:xfrm>
              <a:off x="1171802" y="1817918"/>
              <a:ext cx="857358" cy="806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04</a:t>
              </a:r>
              <a:endParaRPr kumimoji="1" lang="zh-TW" altLang="en-US" sz="40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endParaRPr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80FE7A4-D7C0-3A40-A6E8-7326EBAC87CE}"/>
              </a:ext>
            </a:extLst>
          </p:cNvPr>
          <p:cNvSpPr txBox="1"/>
          <p:nvPr/>
        </p:nvSpPr>
        <p:spPr>
          <a:xfrm>
            <a:off x="3465480" y="2062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04B5C62-B9B3-0F41-8268-F14345822A40}"/>
              </a:ext>
            </a:extLst>
          </p:cNvPr>
          <p:cNvSpPr txBox="1"/>
          <p:nvPr/>
        </p:nvSpPr>
        <p:spPr>
          <a:xfrm>
            <a:off x="2908315" y="18024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點選情境分類</a:t>
            </a:r>
            <a:endParaRPr kumimoji="1" lang="en-US" altLang="zh-TW" sz="28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6604BE5-139E-B742-ABF8-559875A4B525}"/>
              </a:ext>
            </a:extLst>
          </p:cNvPr>
          <p:cNvSpPr txBox="1"/>
          <p:nvPr/>
        </p:nvSpPr>
        <p:spPr>
          <a:xfrm>
            <a:off x="2908313" y="30919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輸入相關詞語</a:t>
            </a:r>
            <a:endParaRPr kumimoji="1" lang="en-US" altLang="zh-TW" sz="2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1C99D8E-C1DC-714B-ABB2-F0B6D9983853}"/>
              </a:ext>
            </a:extLst>
          </p:cNvPr>
          <p:cNvSpPr txBox="1"/>
          <p:nvPr/>
        </p:nvSpPr>
        <p:spPr>
          <a:xfrm>
            <a:off x="2908314" y="43814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推薦音樂</a:t>
            </a:r>
            <a:endParaRPr kumimoji="1" lang="en-US" altLang="zh-TW" sz="28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90A79FC-42EE-DE42-B4FD-810F984EA4F0}"/>
              </a:ext>
            </a:extLst>
          </p:cNvPr>
          <p:cNvSpPr txBox="1"/>
          <p:nvPr/>
        </p:nvSpPr>
        <p:spPr>
          <a:xfrm>
            <a:off x="2908315" y="56708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音樂播放</a:t>
            </a:r>
            <a:endParaRPr kumimoji="1" lang="en-US" altLang="zh-TW" sz="2800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40A171F5-8D97-C444-8946-ED9757B5E2F6}"/>
              </a:ext>
            </a:extLst>
          </p:cNvPr>
          <p:cNvGrpSpPr/>
          <p:nvPr/>
        </p:nvGrpSpPr>
        <p:grpSpPr>
          <a:xfrm>
            <a:off x="5927898" y="1472781"/>
            <a:ext cx="4369459" cy="1018151"/>
            <a:chOff x="5418177" y="1649439"/>
            <a:chExt cx="4369459" cy="1018151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469CF78D-3804-C548-84EE-1064DB83D150}"/>
                </a:ext>
              </a:extLst>
            </p:cNvPr>
            <p:cNvSpPr txBox="1"/>
            <p:nvPr/>
          </p:nvSpPr>
          <p:spPr>
            <a:xfrm>
              <a:off x="5418177" y="1649439"/>
              <a:ext cx="4369459" cy="1018151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000" dirty="0">
                <a:solidFill>
                  <a:schemeClr val="bg1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E93C5EB-89C7-CC4F-B941-40E3E0F48D66}"/>
                </a:ext>
              </a:extLst>
            </p:cNvPr>
            <p:cNvSpPr txBox="1"/>
            <p:nvPr/>
          </p:nvSpPr>
          <p:spPr>
            <a:xfrm>
              <a:off x="5485686" y="1757244"/>
              <a:ext cx="4288353" cy="791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zh-TW" sz="1600" kern="100" dirty="0"/>
                <a:t>使用者可以根據情境點選不同的分類，</a:t>
              </a:r>
              <a:r>
                <a:rPr lang="en-US" altLang="zh-TW" sz="1600" kern="100" dirty="0"/>
                <a:t/>
              </a:r>
              <a:br>
                <a:rPr lang="en-US" altLang="zh-TW" sz="1600" kern="100" dirty="0"/>
              </a:br>
              <a:r>
                <a:rPr lang="zh-TW" altLang="zh-TW" sz="1600" kern="100" dirty="0"/>
                <a:t>進而讓系統推薦那個情境下適合播放的歌曲。</a:t>
              </a:r>
              <a:endParaRPr kumimoji="1" lang="zh-TW" altLang="en-US" sz="1600" dirty="0"/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9A5370D6-26C8-4542-9917-3B19AF9E1A26}"/>
              </a:ext>
            </a:extLst>
          </p:cNvPr>
          <p:cNvGrpSpPr/>
          <p:nvPr/>
        </p:nvGrpSpPr>
        <p:grpSpPr>
          <a:xfrm>
            <a:off x="5927898" y="2811011"/>
            <a:ext cx="4572342" cy="1018151"/>
            <a:chOff x="5404579" y="2979030"/>
            <a:chExt cx="4572342" cy="1018151"/>
          </a:xfrm>
        </p:grpSpPr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7A7536FC-B707-DF49-8341-A2C49F9F08DA}"/>
                </a:ext>
              </a:extLst>
            </p:cNvPr>
            <p:cNvSpPr txBox="1"/>
            <p:nvPr/>
          </p:nvSpPr>
          <p:spPr>
            <a:xfrm>
              <a:off x="5404579" y="2979030"/>
              <a:ext cx="4572342" cy="1018151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000" dirty="0">
                <a:solidFill>
                  <a:schemeClr val="bg1"/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B0B8FAC2-FE15-B342-872E-AB707EC86D7D}"/>
                </a:ext>
              </a:extLst>
            </p:cNvPr>
            <p:cNvSpPr txBox="1"/>
            <p:nvPr/>
          </p:nvSpPr>
          <p:spPr>
            <a:xfrm>
              <a:off x="5483383" y="3089865"/>
              <a:ext cx="4493538" cy="791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zh-TW" sz="1600" kern="100" dirty="0"/>
                <a:t>使用者再點選完分類後，還可以輸入相關詞語，</a:t>
              </a:r>
              <a:r>
                <a:rPr lang="en-US" altLang="zh-TW" sz="1600" kern="100" dirty="0"/>
                <a:t/>
              </a:r>
              <a:br>
                <a:rPr lang="en-US" altLang="zh-TW" sz="1600" kern="100" dirty="0"/>
              </a:br>
              <a:r>
                <a:rPr lang="zh-TW" altLang="zh-TW" sz="1600" kern="100" dirty="0"/>
                <a:t>使系統推薦更符合當下情境的</a:t>
              </a:r>
              <a:r>
                <a:rPr lang="zh-TW" altLang="en-US" sz="1600" kern="100" dirty="0"/>
                <a:t>音樂</a:t>
              </a:r>
              <a:r>
                <a:rPr lang="zh-TW" altLang="zh-TW" sz="1600" kern="100" dirty="0"/>
                <a:t>。</a:t>
              </a:r>
              <a:endParaRPr kumimoji="1" lang="zh-TW" altLang="en-US" sz="1600" dirty="0"/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62C29AF-0366-4F4A-946B-2DAE2F53C4D9}"/>
              </a:ext>
            </a:extLst>
          </p:cNvPr>
          <p:cNvGrpSpPr/>
          <p:nvPr/>
        </p:nvGrpSpPr>
        <p:grpSpPr>
          <a:xfrm>
            <a:off x="5927898" y="4124127"/>
            <a:ext cx="4969138" cy="1018151"/>
            <a:chOff x="5418177" y="4299750"/>
            <a:chExt cx="4969138" cy="1018151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106EB9AF-D1F0-F340-9235-A2F416919581}"/>
                </a:ext>
              </a:extLst>
            </p:cNvPr>
            <p:cNvSpPr txBox="1"/>
            <p:nvPr/>
          </p:nvSpPr>
          <p:spPr>
            <a:xfrm>
              <a:off x="5418177" y="4299750"/>
              <a:ext cx="4969138" cy="1018151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000" dirty="0">
                <a:solidFill>
                  <a:schemeClr val="bg1"/>
                </a:solidFill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B917185F-89C9-0147-BE1D-119D2F66887D}"/>
                </a:ext>
              </a:extLst>
            </p:cNvPr>
            <p:cNvSpPr txBox="1"/>
            <p:nvPr/>
          </p:nvSpPr>
          <p:spPr>
            <a:xfrm>
              <a:off x="5483408" y="4412947"/>
              <a:ext cx="4903907" cy="791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zh-TW" sz="1600" kern="100" dirty="0"/>
                <a:t>系統會根據使用者點選的分類以及輸入的相關詞語，</a:t>
              </a:r>
              <a:r>
                <a:rPr lang="en-US" altLang="zh-TW" sz="1600" kern="100" dirty="0"/>
                <a:t/>
              </a:r>
              <a:br>
                <a:rPr lang="en-US" altLang="zh-TW" sz="1600" kern="100" dirty="0"/>
              </a:br>
              <a:r>
                <a:rPr lang="zh-TW" altLang="zh-TW" sz="1600" kern="100" dirty="0"/>
                <a:t>來推薦適合的歌曲。</a:t>
              </a:r>
              <a:endParaRPr kumimoji="1" lang="zh-TW" altLang="en-US" sz="1600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C619CD6C-C2D9-334C-8A3E-4EE4ED019D54}"/>
              </a:ext>
            </a:extLst>
          </p:cNvPr>
          <p:cNvGrpSpPr/>
          <p:nvPr/>
        </p:nvGrpSpPr>
        <p:grpSpPr>
          <a:xfrm>
            <a:off x="5927898" y="5614757"/>
            <a:ext cx="4969138" cy="651739"/>
            <a:chOff x="5418177" y="5741158"/>
            <a:chExt cx="4969138" cy="651739"/>
          </a:xfrm>
        </p:grpSpPr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5EA9A73-0397-2249-AF5D-9246852D948A}"/>
                </a:ext>
              </a:extLst>
            </p:cNvPr>
            <p:cNvSpPr txBox="1"/>
            <p:nvPr/>
          </p:nvSpPr>
          <p:spPr>
            <a:xfrm>
              <a:off x="5418177" y="5741158"/>
              <a:ext cx="4969138" cy="651739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2C3F26DF-1567-4E44-B3C3-B0F70ED1CF51}"/>
                </a:ext>
              </a:extLst>
            </p:cNvPr>
            <p:cNvSpPr txBox="1"/>
            <p:nvPr/>
          </p:nvSpPr>
          <p:spPr>
            <a:xfrm>
              <a:off x="5483408" y="5818744"/>
              <a:ext cx="4903907" cy="422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zh-TW" sz="1600" kern="100" dirty="0"/>
                <a:t>點選推薦歌曲後，可以進入音樂播放介面播放音樂。</a:t>
              </a:r>
              <a:endParaRPr kumimoji="1" lang="zh-TW" altLang="en-US" sz="1600" dirty="0"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53EF941-9971-7C4C-BB9A-EDAB1A2A77B4}"/>
              </a:ext>
            </a:extLst>
          </p:cNvPr>
          <p:cNvSpPr txBox="1"/>
          <p:nvPr/>
        </p:nvSpPr>
        <p:spPr>
          <a:xfrm rot="16200000">
            <a:off x="11506783" y="719849"/>
            <a:ext cx="373636" cy="38697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F9FC92B-1502-2843-B5C5-4CE38D170D4F}"/>
              </a:ext>
            </a:extLst>
          </p:cNvPr>
          <p:cNvSpPr txBox="1"/>
          <p:nvPr/>
        </p:nvSpPr>
        <p:spPr>
          <a:xfrm rot="16200000">
            <a:off x="10595809" y="258185"/>
            <a:ext cx="643663" cy="66663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224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群組 73">
            <a:extLst>
              <a:ext uri="{FF2B5EF4-FFF2-40B4-BE49-F238E27FC236}">
                <a16:creationId xmlns:a16="http://schemas.microsoft.com/office/drawing/2014/main" id="{59E202E9-8AA0-3A48-837E-F20C885D407C}"/>
              </a:ext>
            </a:extLst>
          </p:cNvPr>
          <p:cNvGrpSpPr/>
          <p:nvPr/>
        </p:nvGrpSpPr>
        <p:grpSpPr>
          <a:xfrm>
            <a:off x="-10353" y="0"/>
            <a:ext cx="13716000" cy="6858000"/>
            <a:chOff x="0" y="0"/>
            <a:chExt cx="13716000" cy="6858000"/>
          </a:xfrm>
        </p:grpSpPr>
        <p:pic>
          <p:nvPicPr>
            <p:cNvPr id="75" name="Picture 4" descr="白色大理石背景White – Cxstra">
              <a:extLst>
                <a:ext uri="{FF2B5EF4-FFF2-40B4-BE49-F238E27FC236}">
                  <a16:creationId xmlns:a16="http://schemas.microsoft.com/office/drawing/2014/main" id="{0F293890-DA03-EF4F-B6F7-BB709A4FB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白色大理石背景White – Cxstra">
              <a:extLst>
                <a:ext uri="{FF2B5EF4-FFF2-40B4-BE49-F238E27FC236}">
                  <a16:creationId xmlns:a16="http://schemas.microsoft.com/office/drawing/2014/main" id="{3DB8B1EF-84D2-1B49-A891-F92143358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40990279-56A7-074A-B174-66AFA153982D}"/>
              </a:ext>
            </a:extLst>
          </p:cNvPr>
          <p:cNvSpPr txBox="1"/>
          <p:nvPr/>
        </p:nvSpPr>
        <p:spPr>
          <a:xfrm>
            <a:off x="3591725" y="2507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6758BF5-77D0-8D4E-B6D9-82323F8ECE8A}"/>
              </a:ext>
            </a:extLst>
          </p:cNvPr>
          <p:cNvSpPr txBox="1"/>
          <p:nvPr/>
        </p:nvSpPr>
        <p:spPr>
          <a:xfrm>
            <a:off x="3186889" y="271464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加入音樂收藏</a:t>
            </a:r>
            <a:endParaRPr kumimoji="1" lang="en-US" altLang="zh-TW" sz="28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9263893-9755-5A48-9FB9-A669D0B3C806}"/>
              </a:ext>
            </a:extLst>
          </p:cNvPr>
          <p:cNvSpPr txBox="1"/>
          <p:nvPr/>
        </p:nvSpPr>
        <p:spPr>
          <a:xfrm>
            <a:off x="3214891" y="413256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查看收藏歌曲</a:t>
            </a:r>
            <a:endParaRPr kumimoji="1" lang="en-US" altLang="zh-TW" sz="28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E7B03B0E-B9FA-BF4C-A183-790107BF5EB9}"/>
              </a:ext>
            </a:extLst>
          </p:cNvPr>
          <p:cNvSpPr txBox="1"/>
          <p:nvPr/>
        </p:nvSpPr>
        <p:spPr>
          <a:xfrm>
            <a:off x="3116842" y="547336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刪除收藏歌曲</a:t>
            </a:r>
            <a:endParaRPr kumimoji="1" lang="en-US" altLang="zh-TW" sz="2800" dirty="0"/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8B530BD9-FF64-D94A-8C87-CD0996DDFF69}"/>
              </a:ext>
            </a:extLst>
          </p:cNvPr>
          <p:cNvGrpSpPr/>
          <p:nvPr/>
        </p:nvGrpSpPr>
        <p:grpSpPr>
          <a:xfrm>
            <a:off x="6129961" y="2485672"/>
            <a:ext cx="3740309" cy="1018151"/>
            <a:chOff x="5418177" y="1649439"/>
            <a:chExt cx="3740309" cy="1018151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AF6655BF-5AA2-8845-A863-C61154282D95}"/>
                </a:ext>
              </a:extLst>
            </p:cNvPr>
            <p:cNvSpPr txBox="1"/>
            <p:nvPr/>
          </p:nvSpPr>
          <p:spPr>
            <a:xfrm>
              <a:off x="5418177" y="1649439"/>
              <a:ext cx="3740309" cy="1018151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000" dirty="0">
                <a:solidFill>
                  <a:schemeClr val="bg1"/>
                </a:solidFill>
              </a:endParaRPr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26D82D44-AB92-794B-9B21-0BA3A8C1657F}"/>
                </a:ext>
              </a:extLst>
            </p:cNvPr>
            <p:cNvSpPr txBox="1"/>
            <p:nvPr/>
          </p:nvSpPr>
          <p:spPr>
            <a:xfrm>
              <a:off x="5485686" y="1757244"/>
              <a:ext cx="3672800" cy="791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zh-TW" sz="1600" kern="100" dirty="0">
                  <a:effectLst/>
                </a:rPr>
                <a:t>可以在音樂播放介面裡，</a:t>
              </a:r>
              <a:r>
                <a:rPr lang="en-US" altLang="zh-TW" sz="1600" kern="100" dirty="0">
                  <a:effectLst/>
                </a:rPr>
                <a:t/>
              </a:r>
              <a:br>
                <a:rPr lang="en-US" altLang="zh-TW" sz="1600" kern="100" dirty="0">
                  <a:effectLst/>
                </a:rPr>
              </a:br>
              <a:r>
                <a:rPr lang="zh-TW" altLang="zh-TW" sz="1600" kern="100" dirty="0">
                  <a:effectLst/>
                </a:rPr>
                <a:t>將喜歡的歌曲收藏到音樂收藏介面中</a:t>
              </a:r>
              <a:r>
                <a:rPr lang="zh-TW" altLang="zh-TW" sz="1600" kern="100" dirty="0"/>
                <a:t>。</a:t>
              </a:r>
              <a:endParaRPr kumimoji="1" lang="zh-TW" altLang="en-US" sz="1600" dirty="0"/>
            </a:p>
          </p:txBody>
        </p: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E0B6365D-EEE8-4C43-9717-5E048702A36D}"/>
              </a:ext>
            </a:extLst>
          </p:cNvPr>
          <p:cNvGrpSpPr/>
          <p:nvPr/>
        </p:nvGrpSpPr>
        <p:grpSpPr>
          <a:xfrm>
            <a:off x="6129960" y="3820846"/>
            <a:ext cx="3740309" cy="1018151"/>
            <a:chOff x="5404579" y="2979030"/>
            <a:chExt cx="3740309" cy="1018151"/>
          </a:xfrm>
        </p:grpSpPr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447E5921-F2E6-F948-8701-6220D3FCC4AB}"/>
                </a:ext>
              </a:extLst>
            </p:cNvPr>
            <p:cNvSpPr txBox="1"/>
            <p:nvPr/>
          </p:nvSpPr>
          <p:spPr>
            <a:xfrm>
              <a:off x="5404579" y="2979030"/>
              <a:ext cx="3740309" cy="1018151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000" dirty="0">
                <a:solidFill>
                  <a:schemeClr val="bg1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76757F85-63E4-974F-A574-BD37AB9D88EF}"/>
                </a:ext>
              </a:extLst>
            </p:cNvPr>
            <p:cNvSpPr txBox="1"/>
            <p:nvPr/>
          </p:nvSpPr>
          <p:spPr>
            <a:xfrm>
              <a:off x="5483383" y="3089865"/>
              <a:ext cx="2852063" cy="791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zh-TW" sz="1600" kern="100" dirty="0">
                  <a:effectLst/>
                </a:rPr>
                <a:t>進入音樂收藏介面後，</a:t>
              </a:r>
              <a:r>
                <a:rPr lang="en-US" altLang="zh-TW" sz="1600" kern="100" dirty="0">
                  <a:effectLst/>
                </a:rPr>
                <a:t/>
              </a:r>
              <a:br>
                <a:rPr lang="en-US" altLang="zh-TW" sz="1600" kern="100" dirty="0">
                  <a:effectLst/>
                </a:rPr>
              </a:br>
              <a:r>
                <a:rPr lang="zh-TW" altLang="zh-TW" sz="1600" kern="100" dirty="0">
                  <a:effectLst/>
                </a:rPr>
                <a:t>可以查看所有收藏過的歌曲。</a:t>
              </a:r>
              <a:endParaRPr kumimoji="1" lang="zh-TW" altLang="en-US" sz="1600" dirty="0"/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3B42BBA7-BB16-F146-92F2-0BDDAE123D0C}"/>
              </a:ext>
            </a:extLst>
          </p:cNvPr>
          <p:cNvGrpSpPr/>
          <p:nvPr/>
        </p:nvGrpSpPr>
        <p:grpSpPr>
          <a:xfrm>
            <a:off x="6129960" y="5156020"/>
            <a:ext cx="4148400" cy="1018151"/>
            <a:chOff x="5418177" y="4299750"/>
            <a:chExt cx="4148400" cy="1018151"/>
          </a:xfrm>
        </p:grpSpPr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7F076ED-0E4F-7541-82A4-20BE3FF51843}"/>
                </a:ext>
              </a:extLst>
            </p:cNvPr>
            <p:cNvSpPr txBox="1"/>
            <p:nvPr/>
          </p:nvSpPr>
          <p:spPr>
            <a:xfrm>
              <a:off x="5418177" y="4299750"/>
              <a:ext cx="4148400" cy="1018151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000" dirty="0">
                <a:solidFill>
                  <a:schemeClr val="bg1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FFEC9D5-C00E-5745-8CB0-34C3B91244D4}"/>
                </a:ext>
              </a:extLst>
            </p:cNvPr>
            <p:cNvSpPr txBox="1"/>
            <p:nvPr/>
          </p:nvSpPr>
          <p:spPr>
            <a:xfrm>
              <a:off x="5483408" y="4412947"/>
              <a:ext cx="4083169" cy="791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zh-TW" sz="1600" kern="100" dirty="0">
                  <a:effectLst/>
                </a:rPr>
                <a:t>可以在音樂收藏介面或是音樂播放介面中，</a:t>
              </a:r>
              <a:r>
                <a:rPr lang="en-US" altLang="zh-TW" sz="1600" kern="100" dirty="0">
                  <a:effectLst/>
                </a:rPr>
                <a:t/>
              </a:r>
              <a:br>
                <a:rPr lang="en-US" altLang="zh-TW" sz="1600" kern="100" dirty="0">
                  <a:effectLst/>
                </a:rPr>
              </a:br>
              <a:r>
                <a:rPr lang="zh-TW" altLang="zh-TW" sz="1600" kern="100" dirty="0">
                  <a:effectLst/>
                </a:rPr>
                <a:t>刪除收藏歌曲。</a:t>
              </a:r>
              <a:endParaRPr kumimoji="1" lang="zh-TW" altLang="en-US" sz="1600" dirty="0"/>
            </a:p>
          </p:txBody>
        </p:sp>
      </p:grpSp>
      <p:pic>
        <p:nvPicPr>
          <p:cNvPr id="48" name="Picture 4" descr="Function">
            <a:extLst>
              <a:ext uri="{FF2B5EF4-FFF2-40B4-BE49-F238E27FC236}">
                <a16:creationId xmlns:a16="http://schemas.microsoft.com/office/drawing/2014/main" id="{C0C38AE4-1375-A24C-BB07-8F01B14CF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6673" flipH="1">
            <a:off x="10636201" y="302345"/>
            <a:ext cx="1270405" cy="12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0961BABB-4787-9C4A-9FD7-8CA198AB5FE1}"/>
              </a:ext>
            </a:extLst>
          </p:cNvPr>
          <p:cNvGrpSpPr/>
          <p:nvPr/>
        </p:nvGrpSpPr>
        <p:grpSpPr>
          <a:xfrm>
            <a:off x="2046562" y="1222455"/>
            <a:ext cx="877958" cy="824228"/>
            <a:chOff x="1092338" y="1685100"/>
            <a:chExt cx="1156592" cy="1085810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3E58D34-315F-FA46-A37B-B78F1EBF5CEF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21478E38-49CA-F843-89B8-7127E0A78024}"/>
                </a:ext>
              </a:extLst>
            </p:cNvPr>
            <p:cNvSpPr txBox="1"/>
            <p:nvPr/>
          </p:nvSpPr>
          <p:spPr>
            <a:xfrm>
              <a:off x="1171800" y="1835709"/>
              <a:ext cx="995053" cy="932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05</a:t>
              </a:r>
              <a:endParaRPr kumimoji="1" lang="zh-TW" altLang="en-US" sz="40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7F0E8FC-66ED-C14E-86D7-1FF12C432A80}"/>
              </a:ext>
            </a:extLst>
          </p:cNvPr>
          <p:cNvGrpSpPr/>
          <p:nvPr/>
        </p:nvGrpSpPr>
        <p:grpSpPr>
          <a:xfrm>
            <a:off x="2033629" y="2550511"/>
            <a:ext cx="877958" cy="824228"/>
            <a:chOff x="1092338" y="1685100"/>
            <a:chExt cx="1156592" cy="1085810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2881E620-5F86-7046-9A69-05FBDA738B2A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2615888-38B8-9041-B9A3-2DEB17406E5B}"/>
                </a:ext>
              </a:extLst>
            </p:cNvPr>
            <p:cNvSpPr txBox="1"/>
            <p:nvPr/>
          </p:nvSpPr>
          <p:spPr>
            <a:xfrm>
              <a:off x="1171802" y="1824542"/>
              <a:ext cx="995053" cy="932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06</a:t>
              </a:r>
              <a:endParaRPr kumimoji="1" lang="zh-TW" altLang="en-US" sz="40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67DCB235-83F0-4F4D-83D4-90895AC111DD}"/>
              </a:ext>
            </a:extLst>
          </p:cNvPr>
          <p:cNvGrpSpPr/>
          <p:nvPr/>
        </p:nvGrpSpPr>
        <p:grpSpPr>
          <a:xfrm>
            <a:off x="2056838" y="3977115"/>
            <a:ext cx="877958" cy="826764"/>
            <a:chOff x="1092338" y="1685100"/>
            <a:chExt cx="1156592" cy="1089151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384272B-A247-BE4D-81C9-A88CC66AF801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3F7EEC4-FE7F-5E48-935A-050AFDFA6B48}"/>
                </a:ext>
              </a:extLst>
            </p:cNvPr>
            <p:cNvSpPr txBox="1"/>
            <p:nvPr/>
          </p:nvSpPr>
          <p:spPr>
            <a:xfrm>
              <a:off x="1171802" y="1841706"/>
              <a:ext cx="995053" cy="932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07</a:t>
              </a:r>
              <a:endParaRPr kumimoji="1" lang="zh-TW" altLang="en-US" sz="40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7D04F574-2CBE-A84C-8014-C80D41D2119D}"/>
              </a:ext>
            </a:extLst>
          </p:cNvPr>
          <p:cNvGrpSpPr/>
          <p:nvPr/>
        </p:nvGrpSpPr>
        <p:grpSpPr>
          <a:xfrm>
            <a:off x="2046562" y="5365464"/>
            <a:ext cx="877958" cy="824228"/>
            <a:chOff x="1092338" y="1685100"/>
            <a:chExt cx="1156592" cy="1085810"/>
          </a:xfrm>
        </p:grpSpPr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CBC53ED8-7DD1-2248-9EBC-00BA63DE8F41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AF350AE5-158F-4D49-8836-364B71C9942B}"/>
                </a:ext>
              </a:extLst>
            </p:cNvPr>
            <p:cNvSpPr txBox="1"/>
            <p:nvPr/>
          </p:nvSpPr>
          <p:spPr>
            <a:xfrm>
              <a:off x="1171802" y="1817918"/>
              <a:ext cx="995053" cy="932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08</a:t>
              </a:r>
              <a:endParaRPr kumimoji="1" lang="zh-TW" altLang="en-US" sz="40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endParaRPr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1C94106-943C-4940-96D5-2921282C7ADA}"/>
              </a:ext>
            </a:extLst>
          </p:cNvPr>
          <p:cNvSpPr txBox="1"/>
          <p:nvPr/>
        </p:nvSpPr>
        <p:spPr>
          <a:xfrm>
            <a:off x="3317995" y="1248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新增歌曲</a:t>
            </a:r>
            <a:endParaRPr kumimoji="1" lang="en-US" altLang="zh-TW" sz="280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57A89A0E-B590-4645-9D5A-DEE13CDF31C5}"/>
              </a:ext>
            </a:extLst>
          </p:cNvPr>
          <p:cNvGrpSpPr/>
          <p:nvPr/>
        </p:nvGrpSpPr>
        <p:grpSpPr>
          <a:xfrm>
            <a:off x="6116388" y="1153081"/>
            <a:ext cx="3740309" cy="1018151"/>
            <a:chOff x="5418177" y="1649439"/>
            <a:chExt cx="3740309" cy="1018151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FEAD49DB-DE59-A146-B25E-5370F853EE19}"/>
                </a:ext>
              </a:extLst>
            </p:cNvPr>
            <p:cNvSpPr txBox="1"/>
            <p:nvPr/>
          </p:nvSpPr>
          <p:spPr>
            <a:xfrm>
              <a:off x="5418177" y="1649439"/>
              <a:ext cx="3740309" cy="1018151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000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57560236-1BFE-364C-9AD7-766ED762D0B7}"/>
                </a:ext>
              </a:extLst>
            </p:cNvPr>
            <p:cNvSpPr txBox="1"/>
            <p:nvPr/>
          </p:nvSpPr>
          <p:spPr>
            <a:xfrm>
              <a:off x="5485687" y="1757244"/>
              <a:ext cx="3288278" cy="79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kern="100" dirty="0"/>
                <a:t>管理者可以新增歌曲至資料庫，</a:t>
              </a:r>
              <a:r>
                <a:rPr lang="en-US" altLang="zh-TW" sz="1600" kern="100" dirty="0"/>
                <a:t/>
              </a:r>
              <a:br>
                <a:rPr lang="en-US" altLang="zh-TW" sz="1600" kern="100" dirty="0"/>
              </a:br>
              <a:r>
                <a:rPr lang="zh-TW" altLang="en-US" sz="1600" kern="100" dirty="0"/>
                <a:t>增加能夠推薦給使用者的音樂。</a:t>
              </a:r>
              <a:endParaRPr kumimoji="1" lang="zh-TW" altLang="en-US" sz="1600" dirty="0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FE75F9C-993E-A348-814D-24E38FC63CC6}"/>
              </a:ext>
            </a:extLst>
          </p:cNvPr>
          <p:cNvSpPr txBox="1"/>
          <p:nvPr/>
        </p:nvSpPr>
        <p:spPr>
          <a:xfrm>
            <a:off x="3191680" y="1814862"/>
            <a:ext cx="1965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rgbClr val="FF0000"/>
                </a:solidFill>
              </a:rPr>
              <a:t>（</a:t>
            </a:r>
            <a:r>
              <a:rPr lang="zh-TW" altLang="zh-TW" sz="1050" dirty="0">
                <a:solidFill>
                  <a:srgbClr val="FF0000"/>
                </a:solidFill>
              </a:rPr>
              <a:t>此功能只有管理者能使用</a:t>
            </a:r>
            <a:r>
              <a:rPr lang="zh-TW" altLang="en-US" sz="1050" dirty="0">
                <a:solidFill>
                  <a:srgbClr val="FF0000"/>
                </a:solidFill>
              </a:rPr>
              <a:t>）</a:t>
            </a:r>
            <a:r>
              <a:rPr lang="zh-TW" altLang="zh-TW" sz="1050" dirty="0">
                <a:solidFill>
                  <a:srgbClr val="FF0000"/>
                </a:solidFill>
              </a:rPr>
              <a:t> </a:t>
            </a:r>
            <a:endParaRPr kumimoji="1" lang="zh-TW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5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74F56D6-C68A-BD41-8490-D7C50FB381E0}"/>
              </a:ext>
            </a:extLst>
          </p:cNvPr>
          <p:cNvGrpSpPr/>
          <p:nvPr/>
        </p:nvGrpSpPr>
        <p:grpSpPr>
          <a:xfrm>
            <a:off x="3299297" y="2326147"/>
            <a:ext cx="5593405" cy="2205706"/>
            <a:chOff x="1092338" y="1685100"/>
            <a:chExt cx="1156592" cy="1085810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0E24CA0-251F-134F-8346-27819834AC81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02DCB5E-7EEC-D54A-A4A2-D762B654D39A}"/>
                </a:ext>
              </a:extLst>
            </p:cNvPr>
            <p:cNvSpPr txBox="1"/>
            <p:nvPr/>
          </p:nvSpPr>
          <p:spPr>
            <a:xfrm>
              <a:off x="1333729" y="1978013"/>
              <a:ext cx="673810" cy="49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6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系統設計</a:t>
              </a:r>
            </a:p>
          </p:txBody>
        </p:sp>
      </p:grpSp>
      <p:pic>
        <p:nvPicPr>
          <p:cNvPr id="5122" name="Picture 2" descr="Web design">
            <a:extLst>
              <a:ext uri="{FF2B5EF4-FFF2-40B4-BE49-F238E27FC236}">
                <a16:creationId xmlns:a16="http://schemas.microsoft.com/office/drawing/2014/main" id="{8C06A233-EA16-634C-BD46-ECD1CF7B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554" y="4068618"/>
            <a:ext cx="1348509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5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707867" y="68177"/>
            <a:ext cx="4724066" cy="9745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音樂推薦系統架構圖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71" y="1108637"/>
            <a:ext cx="8103704" cy="55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1178805" y="285415"/>
            <a:ext cx="2182347" cy="11335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爬蟲模組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F05A59-032E-C841-B465-50B184BA0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9979" y="1555510"/>
            <a:ext cx="6048529" cy="324874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  </a:t>
            </a:r>
            <a:r>
              <a:rPr lang="zh-TW" altLang="en-US" sz="2400" dirty="0"/>
              <a:t>爬蟲模組：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sz="2000" dirty="0"/>
              <a:t>魔鏡歌詞網：歌手、歌名、歌詞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	YouTube</a:t>
            </a:r>
            <a:r>
              <a:rPr lang="zh-TW" altLang="en-US" sz="2000" dirty="0"/>
              <a:t>：歌曲網址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zh-TW" altLang="en-US" sz="2000" dirty="0"/>
              <a:t>百度百科：歌曲鑑賞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</p:txBody>
      </p:sp>
      <p:pic>
        <p:nvPicPr>
          <p:cNvPr id="4100" name="Picture 4" descr="Clipboard free icon">
            <a:extLst>
              <a:ext uri="{FF2B5EF4-FFF2-40B4-BE49-F238E27FC236}">
                <a16:creationId xmlns:a16="http://schemas.microsoft.com/office/drawing/2014/main" id="{850B788B-01E7-3A4D-AF36-457BED95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59" y="744210"/>
            <a:ext cx="1762234" cy="176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39757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964890" y="282384"/>
            <a:ext cx="2692710" cy="11335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資料前處理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F05A59-032E-C841-B465-50B184BA0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0285" y="1698303"/>
            <a:ext cx="7547720" cy="346139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/>
              <a:t>  </a:t>
            </a:r>
            <a:r>
              <a:rPr lang="zh-TW" altLang="en-US" sz="2400" dirty="0"/>
              <a:t>資料前處理（斷詞）：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sz="2000" dirty="0" err="1"/>
              <a:t>jieba</a:t>
            </a:r>
            <a:r>
              <a:rPr lang="zh-TW" altLang="en-US" sz="2000" dirty="0"/>
              <a:t> 斷詞：將歌詞與歌曲鑑賞斷詞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zh-TW" altLang="en-US" sz="2000" dirty="0"/>
              <a:t>加入繁體中文詞庫、</a:t>
            </a:r>
            <a:r>
              <a:rPr lang="zh-TW" altLang="zh-TW" sz="2000" dirty="0"/>
              <a:t>教育部《重編國語辭典修訂本》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zh-TW" altLang="zh-TW" sz="2000" dirty="0"/>
              <a:t>停用詞字典</a:t>
            </a:r>
            <a:r>
              <a:rPr lang="zh-TW" altLang="en-US" sz="2000" dirty="0"/>
              <a:t>：排除不重要的</a:t>
            </a:r>
            <a:r>
              <a:rPr lang="zh-TW" altLang="en-US" sz="2000" dirty="0" smtClean="0"/>
              <a:t>字</a:t>
            </a:r>
            <a:endParaRPr lang="en-US" altLang="zh-TW" sz="20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/>
              <a:t>一首</a:t>
            </a:r>
            <a:r>
              <a:rPr lang="zh-TW" altLang="en-US" sz="2000" dirty="0" smtClean="0"/>
              <a:t>歌曲經過資料前處理的結果我們稱為</a:t>
            </a:r>
            <a:r>
              <a:rPr lang="en-US" altLang="zh-TW" sz="2000" dirty="0" smtClean="0"/>
              <a:t>”</a:t>
            </a:r>
            <a:r>
              <a:rPr lang="zh-TW" altLang="en-US" sz="2000" dirty="0" smtClean="0"/>
              <a:t>淨歌詞</a:t>
            </a:r>
            <a:r>
              <a:rPr lang="en-US" altLang="zh-TW" sz="2000" dirty="0" smtClean="0"/>
              <a:t>”</a:t>
            </a:r>
            <a:endParaRPr lang="en-US" altLang="zh-TW" sz="2000" dirty="0"/>
          </a:p>
        </p:txBody>
      </p:sp>
      <p:pic>
        <p:nvPicPr>
          <p:cNvPr id="4100" name="Picture 4" descr="Clipboard free icon">
            <a:extLst>
              <a:ext uri="{FF2B5EF4-FFF2-40B4-BE49-F238E27FC236}">
                <a16:creationId xmlns:a16="http://schemas.microsoft.com/office/drawing/2014/main" id="{850B788B-01E7-3A4D-AF36-457BED95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59" y="744210"/>
            <a:ext cx="1762234" cy="176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39757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856055" y="275158"/>
            <a:ext cx="3607110" cy="8841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擷取歌曲關鍵詞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F05A59-032E-C841-B465-50B184BA0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367" y="1296902"/>
            <a:ext cx="8455131" cy="55610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  </a:t>
            </a:r>
            <a:r>
              <a:rPr lang="en-US" altLang="zh-TW" sz="2600" dirty="0"/>
              <a:t>TF-IDF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目的：用來評估一個詞對於一個文件檔案中的重要程度。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endParaRPr lang="en-US" altLang="zh-TW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600" dirty="0"/>
              <a:t> </a:t>
            </a:r>
            <a:r>
              <a:rPr lang="zh-TW" altLang="zh-TW" sz="2400" dirty="0"/>
              <a:t>擷取歌詞關鍵詞</a:t>
            </a:r>
            <a:r>
              <a:rPr lang="zh-TW" altLang="en-US" sz="2600" dirty="0"/>
              <a:t>：</a:t>
            </a:r>
            <a:endParaRPr lang="zh-TW" altLang="zh-TW" sz="1900" dirty="0"/>
          </a:p>
          <a:p>
            <a:pPr lvl="1">
              <a:lnSpc>
                <a:spcPct val="150000"/>
              </a:lnSpc>
            </a:pPr>
            <a:r>
              <a:rPr lang="en-US" altLang="zh-TW" sz="2000" dirty="0"/>
              <a:t>Input</a:t>
            </a:r>
            <a:r>
              <a:rPr lang="zh-TW" altLang="en-US" sz="2000" dirty="0"/>
              <a:t>：</a:t>
            </a:r>
            <a:r>
              <a:rPr lang="en-US" altLang="zh-TW" sz="2000" dirty="0"/>
              <a:t>1847 </a:t>
            </a:r>
            <a:r>
              <a:rPr lang="zh-TW" altLang="zh-TW" sz="2000" dirty="0"/>
              <a:t>首歌的淨歌詞</a:t>
            </a:r>
            <a:r>
              <a:rPr lang="en-US" altLang="zh-TW" sz="2000" dirty="0"/>
              <a:t>(lyrics</a:t>
            </a:r>
            <a:r>
              <a:rPr lang="en-US" altLang="zh-TW" sz="2000" baseline="-25000" dirty="0"/>
              <a:t>1</a:t>
            </a:r>
            <a:r>
              <a:rPr lang="en-US" altLang="zh-TW" sz="2000" dirty="0"/>
              <a:t>,lyrics</a:t>
            </a:r>
            <a:r>
              <a:rPr lang="en-US" altLang="zh-TW" sz="2000" baseline="-25000" dirty="0"/>
              <a:t>2</a:t>
            </a:r>
            <a:r>
              <a:rPr lang="en-US" altLang="zh-TW" sz="2000" dirty="0"/>
              <a:t>,…,lyrics</a:t>
            </a:r>
            <a:r>
              <a:rPr lang="en-US" altLang="zh-TW" sz="2000" baseline="-25000" dirty="0"/>
              <a:t>1847</a:t>
            </a:r>
            <a:r>
              <a:rPr lang="en-US" altLang="zh-TW" sz="2000" dirty="0"/>
              <a:t>)</a:t>
            </a:r>
            <a:endParaRPr lang="zh-TW" altLang="zh-TW" sz="2000" dirty="0"/>
          </a:p>
          <a:p>
            <a:pPr lvl="1">
              <a:lnSpc>
                <a:spcPct val="150000"/>
              </a:lnSpc>
            </a:pPr>
            <a:r>
              <a:rPr lang="en-US" altLang="zh-TW" sz="2000" dirty="0"/>
              <a:t>Output</a:t>
            </a:r>
            <a:r>
              <a:rPr lang="zh-TW" altLang="en-US" sz="2000" dirty="0"/>
              <a:t>：</a:t>
            </a:r>
            <a:r>
              <a:rPr lang="en-US" altLang="zh-TW" sz="2000" dirty="0"/>
              <a:t>1847 </a:t>
            </a:r>
            <a:r>
              <a:rPr lang="zh-TW" altLang="zh-TW" sz="2000" dirty="0"/>
              <a:t>首歌的淨歌詞中</a:t>
            </a:r>
            <a:r>
              <a:rPr lang="en-US" altLang="zh-TW" sz="2000" dirty="0"/>
              <a:t> 15 </a:t>
            </a:r>
            <a:r>
              <a:rPr lang="zh-TW" altLang="zh-TW" sz="2000" dirty="0"/>
              <a:t>個關鍵詞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2000" dirty="0"/>
              <a:t>for(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=1 to 1847){</a:t>
            </a:r>
            <a:endParaRPr lang="zh-TW" altLang="zh-TW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2000" dirty="0"/>
              <a:t>	return 15</a:t>
            </a:r>
            <a:r>
              <a:rPr lang="zh-TW" altLang="zh-TW" sz="2000" dirty="0"/>
              <a:t>個關鍵詞 </a:t>
            </a:r>
            <a:r>
              <a:rPr lang="en-US" altLang="zh-TW" sz="2000" dirty="0"/>
              <a:t>is </a:t>
            </a:r>
            <a:r>
              <a:rPr lang="en-US" altLang="zh-TW" sz="2000" dirty="0" err="1"/>
              <a:t>TfidfVectorizer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max_features</a:t>
            </a:r>
            <a:r>
              <a:rPr lang="en-US" altLang="zh-TW" sz="2000" dirty="0"/>
              <a:t>=15).fit(</a:t>
            </a:r>
            <a:r>
              <a:rPr lang="en-US" altLang="zh-TW" sz="2000" dirty="0" err="1"/>
              <a:t>lyrics</a:t>
            </a:r>
            <a:r>
              <a:rPr lang="en-US" altLang="zh-TW" sz="2000" baseline="-25000" dirty="0" err="1"/>
              <a:t>i</a:t>
            </a:r>
            <a:r>
              <a:rPr lang="en-US" altLang="zh-TW" sz="2000" dirty="0"/>
              <a:t>)</a:t>
            </a:r>
            <a:endParaRPr lang="zh-TW" altLang="zh-TW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2000" dirty="0"/>
              <a:t>	//</a:t>
            </a:r>
            <a:r>
              <a:rPr lang="zh-TW" altLang="zh-TW" sz="2000" dirty="0"/>
              <a:t>利用</a:t>
            </a:r>
            <a:r>
              <a:rPr lang="en-US" altLang="zh-TW" sz="2000" dirty="0"/>
              <a:t>python </a:t>
            </a:r>
            <a:r>
              <a:rPr lang="en-US" altLang="zh-TW" sz="2000" dirty="0" err="1"/>
              <a:t>TfidfVectorizer</a:t>
            </a:r>
            <a:r>
              <a:rPr lang="zh-TW" altLang="zh-TW" sz="2000" dirty="0"/>
              <a:t>取得淨歌詞中的</a:t>
            </a:r>
            <a:r>
              <a:rPr lang="en-US" altLang="zh-TW" sz="2000" dirty="0"/>
              <a:t>15</a:t>
            </a:r>
            <a:r>
              <a:rPr lang="zh-TW" altLang="zh-TW" sz="2000" dirty="0"/>
              <a:t>個關鍵詞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2000" dirty="0"/>
              <a:t>}</a:t>
            </a:r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470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788701" y="566157"/>
            <a:ext cx="6695464" cy="7896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 smtClean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機器學習</a:t>
            </a:r>
            <a:r>
              <a:rPr kumimoji="1" lang="en-US" altLang="zh-TW" sz="3600" dirty="0" smtClean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- </a:t>
            </a:r>
            <a:r>
              <a:rPr kumimoji="1" lang="en" altLang="zh-TW" sz="3600" dirty="0" smtClean="0">
                <a:latin typeface="+mj-ea"/>
                <a:cs typeface="Courier New" panose="02070309020205020404" pitchFamily="49" charset="0"/>
              </a:rPr>
              <a:t>rule-based </a:t>
            </a:r>
            <a:r>
              <a:rPr kumimoji="1" lang="zh-TW" altLang="en-US" sz="3600" dirty="0" smtClean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分類</a:t>
            </a: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器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1DC5FCF5-F81A-034F-AE50-ACD9698F0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130" y="1930518"/>
            <a:ext cx="10620034" cy="424016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/>
              <a:t>目的：當</a:t>
            </a:r>
            <a:r>
              <a:rPr lang="zh-TW" altLang="zh-TW" sz="2000" dirty="0"/>
              <a:t>增加新的歌曲時，可利用此</a:t>
            </a:r>
            <a:r>
              <a:rPr lang="zh-TW" altLang="en-US" sz="2000" dirty="0"/>
              <a:t>分類器</a:t>
            </a:r>
            <a:r>
              <a:rPr lang="zh-TW" altLang="zh-TW" sz="2000" dirty="0"/>
              <a:t>自動將歌曲進行分類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r>
              <a:rPr lang="zh-TW" altLang="en-US" sz="2000" dirty="0"/>
              <a:t>資料蒐集：</a:t>
            </a:r>
            <a:r>
              <a:rPr lang="zh-TW" altLang="zh-TW" sz="2000" dirty="0"/>
              <a:t>從歌詞網中爬蟲取得</a:t>
            </a:r>
            <a:r>
              <a:rPr lang="zh-TW" altLang="en-US" sz="2000" dirty="0"/>
              <a:t> </a:t>
            </a:r>
            <a:r>
              <a:rPr lang="en-US" altLang="zh-TW" sz="2000" dirty="0"/>
              <a:t>1847</a:t>
            </a:r>
            <a:r>
              <a:rPr lang="zh-TW" altLang="en-US" sz="2000" dirty="0"/>
              <a:t> </a:t>
            </a:r>
            <a:r>
              <a:rPr lang="zh-TW" altLang="zh-TW" sz="2000" dirty="0"/>
              <a:t>首歌，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zh-TW" altLang="en-US" sz="2000" dirty="0"/>
              <a:t>                      </a:t>
            </a:r>
            <a:r>
              <a:rPr lang="zh-TW" altLang="zh-TW" sz="2000" dirty="0"/>
              <a:t>並抓取百度百科</a:t>
            </a:r>
            <a:r>
              <a:rPr lang="zh-TW" altLang="en-US" sz="2000" dirty="0"/>
              <a:t> </a:t>
            </a:r>
            <a:r>
              <a:rPr lang="en-US" altLang="zh-TW" sz="2000" dirty="0"/>
              <a:t>1847</a:t>
            </a:r>
            <a:r>
              <a:rPr lang="zh-TW" altLang="en-US" sz="2000" dirty="0"/>
              <a:t> </a:t>
            </a:r>
            <a:r>
              <a:rPr lang="zh-TW" altLang="zh-TW" sz="2000" dirty="0"/>
              <a:t>首歌的歌曲鑑賞做為訓練的資料。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r>
              <a:rPr lang="zh-TW" altLang="en-US" sz="2000" dirty="0"/>
              <a:t>建置方法：從這</a:t>
            </a:r>
            <a:r>
              <a:rPr lang="en-US" altLang="zh-TW" sz="2000" dirty="0"/>
              <a:t> 1847 </a:t>
            </a:r>
            <a:r>
              <a:rPr lang="zh-TW" altLang="en-US" sz="2000" dirty="0"/>
              <a:t>首歌的淨斷詞，從中找尋每一個分類比較常看見的詞語作為這個分類的關鍵字，並建立出三階段的關鍵詞表。類別中最能代表該類別的詞語（強度最高）為第一階段的關鍵詞，次之重要的為第二階段的關鍵詞，較不重要的為第三階段的關鍵詞。</a:t>
            </a:r>
            <a:endParaRPr lang="en-US" altLang="zh-TW" sz="2000" dirty="0"/>
          </a:p>
        </p:txBody>
      </p:sp>
      <p:pic>
        <p:nvPicPr>
          <p:cNvPr id="6146" name="Picture 2" descr="Share">
            <a:extLst>
              <a:ext uri="{FF2B5EF4-FFF2-40B4-BE49-F238E27FC236}">
                <a16:creationId xmlns:a16="http://schemas.microsoft.com/office/drawing/2014/main" id="{B0ED985C-202C-414B-A835-AEE5D2665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377" y="812344"/>
            <a:ext cx="1086945" cy="10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6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747161" y="252912"/>
            <a:ext cx="4056912" cy="7896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" altLang="zh-TW" sz="3600" dirty="0">
                <a:latin typeface="+mn-ea"/>
                <a:ea typeface="+mn-ea"/>
                <a:cs typeface="Courier New" panose="02070309020205020404" pitchFamily="49" charset="0"/>
              </a:rPr>
              <a:t>rule-based </a:t>
            </a: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分類器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93F358A-2264-354D-90A2-24F583500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07376"/>
              </p:ext>
            </p:extLst>
          </p:nvPr>
        </p:nvGraphicFramePr>
        <p:xfrm>
          <a:off x="2201070" y="5893049"/>
          <a:ext cx="4088868" cy="674624"/>
        </p:xfrm>
        <a:graphic>
          <a:graphicData uri="http://schemas.openxmlformats.org/drawingml/2006/table">
            <a:tbl>
              <a:tblPr/>
              <a:tblGrid>
                <a:gridCol w="1362605">
                  <a:extLst>
                    <a:ext uri="{9D8B030D-6E8A-4147-A177-3AD203B41FA5}">
                      <a16:colId xmlns:a16="http://schemas.microsoft.com/office/drawing/2014/main" val="1885548762"/>
                    </a:ext>
                  </a:extLst>
                </a:gridCol>
                <a:gridCol w="1271064">
                  <a:extLst>
                    <a:ext uri="{9D8B030D-6E8A-4147-A177-3AD203B41FA5}">
                      <a16:colId xmlns:a16="http://schemas.microsoft.com/office/drawing/2014/main" val="750206052"/>
                    </a:ext>
                  </a:extLst>
                </a:gridCol>
                <a:gridCol w="1455199">
                  <a:extLst>
                    <a:ext uri="{9D8B030D-6E8A-4147-A177-3AD203B41FA5}">
                      <a16:colId xmlns:a16="http://schemas.microsoft.com/office/drawing/2014/main" val="43418202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  <a:latin typeface="+mn-ea"/>
                          <a:ea typeface="+mn-ea"/>
                        </a:rPr>
                        <a:t>正確率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  <a:latin typeface="+mn-ea"/>
                          <a:ea typeface="+mn-ea"/>
                        </a:rPr>
                        <a:t>精確率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  <a:latin typeface="+mn-ea"/>
                          <a:ea typeface="+mn-ea"/>
                        </a:rPr>
                        <a:t>召回率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50259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94%</a:t>
                      </a:r>
                      <a:endParaRPr lang="zh-TW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81%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78%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451058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7E365583-3613-7740-B2FA-9C7E6911E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924" y="4695827"/>
            <a:ext cx="2679405" cy="636264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1C24BE4-C43C-8840-89A0-3525E8AF6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75676"/>
              </p:ext>
            </p:extLst>
          </p:nvPr>
        </p:nvGraphicFramePr>
        <p:xfrm>
          <a:off x="6891945" y="5893049"/>
          <a:ext cx="4072750" cy="654050"/>
        </p:xfrm>
        <a:graphic>
          <a:graphicData uri="http://schemas.openxmlformats.org/drawingml/2006/table">
            <a:tbl>
              <a:tblPr/>
              <a:tblGrid>
                <a:gridCol w="1342552">
                  <a:extLst>
                    <a:ext uri="{9D8B030D-6E8A-4147-A177-3AD203B41FA5}">
                      <a16:colId xmlns:a16="http://schemas.microsoft.com/office/drawing/2014/main" val="1821585294"/>
                    </a:ext>
                  </a:extLst>
                </a:gridCol>
                <a:gridCol w="1283111">
                  <a:extLst>
                    <a:ext uri="{9D8B030D-6E8A-4147-A177-3AD203B41FA5}">
                      <a16:colId xmlns:a16="http://schemas.microsoft.com/office/drawing/2014/main" val="2582618922"/>
                    </a:ext>
                  </a:extLst>
                </a:gridCol>
                <a:gridCol w="1447087">
                  <a:extLst>
                    <a:ext uri="{9D8B030D-6E8A-4147-A177-3AD203B41FA5}">
                      <a16:colId xmlns:a16="http://schemas.microsoft.com/office/drawing/2014/main" val="35962452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  <a:latin typeface="+mn-ea"/>
                          <a:ea typeface="+mn-ea"/>
                        </a:rPr>
                        <a:t>正確率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  <a:latin typeface="+mn-ea"/>
                          <a:ea typeface="+mn-ea"/>
                        </a:rPr>
                        <a:t>精確率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  <a:latin typeface="+mn-ea"/>
                          <a:ea typeface="+mn-ea"/>
                        </a:rPr>
                        <a:t>召回率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17819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94%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75%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69%</a:t>
                      </a:r>
                      <a:endParaRPr lang="zh-TW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795572"/>
                  </a:ext>
                </a:extLst>
              </a:tr>
            </a:tbl>
          </a:graphicData>
        </a:graphic>
      </p:graphicFrame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1DC5FCF5-F81A-034F-AE50-ACD9698F0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466" y="1295483"/>
            <a:ext cx="9646454" cy="46055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分類規則：</a:t>
            </a:r>
            <a:endParaRPr lang="en-US" altLang="zh-TW" sz="22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如果</a:t>
            </a:r>
            <a:r>
              <a:rPr lang="en-US" altLang="zh-TW" sz="1800" dirty="0"/>
              <a:t>1847</a:t>
            </a:r>
            <a:r>
              <a:rPr lang="zh-TW" altLang="en-US" sz="1800" dirty="0"/>
              <a:t>首的淨歌詞有和任何一個分類的第一階段關鍵詞相同，就屬於該分類。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第一階段沒有被分進去的歌曲則進入第二階段，如果淨歌詞有和任何一個分類的第二階段關鍵詞相同，就屬於該分類。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第二階段沒有被分進去的歌曲則進入第三階段，如果淨歌詞有和任何一個分類的第三階段關鍵詞相同，就屬於該分類。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若三個階段都沒有被分進去的歌曲就捨棄該首歌。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    </a:t>
            </a:r>
            <a:r>
              <a:rPr lang="zh-TW" altLang="en-US" sz="2100" dirty="0"/>
              <a:t>訓練及測試結果</a:t>
            </a:r>
            <a:endParaRPr lang="en-US" altLang="zh-TW" sz="21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             </a:t>
            </a:r>
            <a:r>
              <a:rPr lang="en-US" altLang="zh-TW" sz="2200" dirty="0"/>
              <a:t>  </a:t>
            </a:r>
            <a:r>
              <a:rPr lang="zh-TW" altLang="en-US" sz="2200" dirty="0"/>
              <a:t>訓練                                                           </a:t>
            </a:r>
            <a:r>
              <a:rPr lang="en-US" altLang="zh-TW" sz="2200" dirty="0"/>
              <a:t>     </a:t>
            </a:r>
            <a:r>
              <a:rPr lang="zh-TW" altLang="en-US" sz="2200" dirty="0"/>
              <a:t>測試</a:t>
            </a:r>
            <a:endParaRPr lang="en-US" altLang="zh-TW" sz="2200" dirty="0"/>
          </a:p>
        </p:txBody>
      </p:sp>
      <p:pic>
        <p:nvPicPr>
          <p:cNvPr id="6146" name="Picture 2" descr="Share">
            <a:extLst>
              <a:ext uri="{FF2B5EF4-FFF2-40B4-BE49-F238E27FC236}">
                <a16:creationId xmlns:a16="http://schemas.microsoft.com/office/drawing/2014/main" id="{B0ED985C-202C-414B-A835-AEE5D2665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898" y="637926"/>
            <a:ext cx="1086945" cy="10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D81C2D6-DF36-0D47-A751-1CD7D53C5DC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B0AF8A6E-9D69-BB46-8828-E972ED671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白色大理石背景White – Cxstra">
              <a:extLst>
                <a:ext uri="{FF2B5EF4-FFF2-40B4-BE49-F238E27FC236}">
                  <a16:creationId xmlns:a16="http://schemas.microsoft.com/office/drawing/2014/main" id="{6430C6B8-E7F3-4946-8DEB-147C556AA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4284" y="521311"/>
            <a:ext cx="4595037" cy="817632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</a:rPr>
              <a:t>人生三情分類關鍵詞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783920"/>
              </p:ext>
            </p:extLst>
          </p:nvPr>
        </p:nvGraphicFramePr>
        <p:xfrm>
          <a:off x="1043840" y="1534106"/>
          <a:ext cx="10439322" cy="472443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87577">
                  <a:extLst>
                    <a:ext uri="{9D8B030D-6E8A-4147-A177-3AD203B41FA5}">
                      <a16:colId xmlns:a16="http://schemas.microsoft.com/office/drawing/2014/main" val="188910877"/>
                    </a:ext>
                  </a:extLst>
                </a:gridCol>
                <a:gridCol w="3765345">
                  <a:extLst>
                    <a:ext uri="{9D8B030D-6E8A-4147-A177-3AD203B41FA5}">
                      <a16:colId xmlns:a16="http://schemas.microsoft.com/office/drawing/2014/main" val="2251846655"/>
                    </a:ext>
                  </a:extLst>
                </a:gridCol>
                <a:gridCol w="3530009">
                  <a:extLst>
                    <a:ext uri="{9D8B030D-6E8A-4147-A177-3AD203B41FA5}">
                      <a16:colId xmlns:a16="http://schemas.microsoft.com/office/drawing/2014/main" val="876501052"/>
                    </a:ext>
                  </a:extLst>
                </a:gridCol>
                <a:gridCol w="1956391">
                  <a:extLst>
                    <a:ext uri="{9D8B030D-6E8A-4147-A177-3AD203B41FA5}">
                      <a16:colId xmlns:a16="http://schemas.microsoft.com/office/drawing/2014/main" val="1189343253"/>
                    </a:ext>
                  </a:extLst>
                </a:gridCol>
              </a:tblGrid>
              <a:tr h="5711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分類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第一階段關鍵詞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第二階段關鍵詞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第三階段關鍵詞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75454786"/>
                  </a:ext>
                </a:extLst>
              </a:tr>
              <a:tr h="14709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友情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友情、朋友、兄弟、摯友、團員、情誼、友誼、姐妹、好友、好朋友、十七、同學、粉絲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閨蜜、歌迷、夢想、學生、觀眾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無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794331221"/>
                  </a:ext>
                </a:extLst>
              </a:tr>
              <a:tr h="12565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親情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媽咪、兒女、外婆、人母、人父、父親、母親、親人、父母、親情、家人、爺爺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女兒、媽媽、爸爸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無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601333460"/>
                  </a:ext>
                </a:extLst>
              </a:tr>
              <a:tr h="14258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愛情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戀人、失戀、告白、愛情、真愛、愛人、男友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情感、深情、戀愛、分手、浪漫、感情、初戀、情歌、情人、幸福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effectLst/>
                        </a:rPr>
                        <a:t>無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481579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7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B5FA502F-5757-D143-963D-0A351233B850}"/>
              </a:ext>
            </a:extLst>
          </p:cNvPr>
          <p:cNvSpPr txBox="1">
            <a:spLocks/>
          </p:cNvSpPr>
          <p:nvPr/>
        </p:nvSpPr>
        <p:spPr>
          <a:xfrm>
            <a:off x="592670" y="337917"/>
            <a:ext cx="4281833" cy="9936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8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對比影片（畢業） </a:t>
            </a:r>
            <a:r>
              <a:rPr kumimoji="1" lang="en-US" altLang="zh-TW" sz="2800" dirty="0">
                <a:latin typeface="Vladimir Script" panose="03050402040407070305" pitchFamily="66" charset="0"/>
                <a:ea typeface="HanziPen SC" panose="03000300000000000000"/>
                <a:cs typeface="Arial" panose="020B0604020202020204" pitchFamily="34" charset="0"/>
              </a:rPr>
              <a:t>Before</a:t>
            </a:r>
            <a:endParaRPr kumimoji="1" lang="zh-TW" altLang="en-US" sz="2800" dirty="0">
              <a:latin typeface="Vladimir Script" panose="03050402040407070305" pitchFamily="66" charset="0"/>
              <a:ea typeface="HanziPen SC" panose="03000300000000000000" pitchFamily="66" charset="-122"/>
              <a:cs typeface="Arial" panose="020B0604020202020204" pitchFamily="34" charset="0"/>
            </a:endParaRPr>
          </a:p>
        </p:txBody>
      </p:sp>
      <p:pic>
        <p:nvPicPr>
          <p:cNvPr id="2" name="畢業(原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0052" y="1512442"/>
            <a:ext cx="10031896" cy="423220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27292" y="6461284"/>
            <a:ext cx="466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影片來源：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https://www.bilibili.com/video/BV1mc411h7tF/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AD12E03C-1110-FD46-8A32-1961598FB500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7" name="Picture 4" descr="白色大理石背景White – Cxstra">
              <a:extLst>
                <a:ext uri="{FF2B5EF4-FFF2-40B4-BE49-F238E27FC236}">
                  <a16:creationId xmlns:a16="http://schemas.microsoft.com/office/drawing/2014/main" id="{10566808-2BA9-224F-8C35-8A147FF99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白色大理石背景White – Cxstra">
              <a:extLst>
                <a:ext uri="{FF2B5EF4-FFF2-40B4-BE49-F238E27FC236}">
                  <a16:creationId xmlns:a16="http://schemas.microsoft.com/office/drawing/2014/main" id="{41F3B8E7-3B63-1741-A435-B196F9BDE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361404"/>
              </p:ext>
            </p:extLst>
          </p:nvPr>
        </p:nvGraphicFramePr>
        <p:xfrm>
          <a:off x="1233741" y="1316970"/>
          <a:ext cx="9877282" cy="538795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095941">
                  <a:extLst>
                    <a:ext uri="{9D8B030D-6E8A-4147-A177-3AD203B41FA5}">
                      <a16:colId xmlns:a16="http://schemas.microsoft.com/office/drawing/2014/main" val="1253254287"/>
                    </a:ext>
                  </a:extLst>
                </a:gridCol>
                <a:gridCol w="2844090">
                  <a:extLst>
                    <a:ext uri="{9D8B030D-6E8A-4147-A177-3AD203B41FA5}">
                      <a16:colId xmlns:a16="http://schemas.microsoft.com/office/drawing/2014/main" val="921563269"/>
                    </a:ext>
                  </a:extLst>
                </a:gridCol>
                <a:gridCol w="3279112">
                  <a:extLst>
                    <a:ext uri="{9D8B030D-6E8A-4147-A177-3AD203B41FA5}">
                      <a16:colId xmlns:a16="http://schemas.microsoft.com/office/drawing/2014/main" val="829777992"/>
                    </a:ext>
                  </a:extLst>
                </a:gridCol>
                <a:gridCol w="2658139">
                  <a:extLst>
                    <a:ext uri="{9D8B030D-6E8A-4147-A177-3AD203B41FA5}">
                      <a16:colId xmlns:a16="http://schemas.microsoft.com/office/drawing/2014/main" val="3701125948"/>
                    </a:ext>
                  </a:extLst>
                </a:gridCol>
              </a:tblGrid>
              <a:tr h="441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分類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第一階段關鍵詞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第二階段關鍵詞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第三階段關鍵詞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638497613"/>
                  </a:ext>
                </a:extLst>
              </a:tr>
              <a:tr h="12317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正向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夢想、勇敢、能量、鼓勵、無畏、希望、成長、勵志、逐夢、自我、人生、樂觀、熱血、決心、態度、勇氣、堅強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生活、力量、生命力、成功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>
                          <a:effectLst/>
                        </a:rPr>
                        <a:t>勵志、動人心弦、希望、晴朗、蛻變、和平、無畏、不懈、堅毅、初心、激勵、渴望、鼓舞、追尋、毅力、堅定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extLst>
                  <a:ext uri="{0D108BD9-81ED-4DB2-BD59-A6C34878D82A}">
                    <a16:rowId xmlns:a16="http://schemas.microsoft.com/office/drawing/2014/main" val="1206235082"/>
                  </a:ext>
                </a:extLst>
              </a:tr>
              <a:tr h="12317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悲傷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傷感、無奈、憂傷、悲傷、感傷、心痛、難過、哀傷、孤獨、孤單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低落、淹沒、憂愁、心酸、悲愴、痛哭流涕、傷心、痛苦、鬱悶、憂鬱、傷口、無助、艱難、失魂落魄、落淚、體悟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悲傷、悲情、寂寞、惆悵、刻骨銘心、痛苦、情傷、冷漠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extLst>
                  <a:ext uri="{0D108BD9-81ED-4DB2-BD59-A6C34878D82A}">
                    <a16:rowId xmlns:a16="http://schemas.microsoft.com/office/drawing/2014/main" val="2681578229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感慨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>
                          <a:effectLst/>
                        </a:rPr>
                        <a:t>遺憾、珍惜、無奈、感慨、社會、感悟、訴說、遺憾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無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>
                          <a:effectLst/>
                        </a:rPr>
                        <a:t>無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extLst>
                  <a:ext uri="{0D108BD9-81ED-4DB2-BD59-A6C34878D82A}">
                    <a16:rowId xmlns:a16="http://schemas.microsoft.com/office/drawing/2014/main" val="3774141998"/>
                  </a:ext>
                </a:extLst>
              </a:tr>
              <a:tr h="10021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愉快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>
                          <a:effectLst/>
                        </a:rPr>
                        <a:t>快樂、熱情、歡快、輕鬆、歡樂、愉快、笑容、愉悅、俏皮、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>
                          <a:effectLst/>
                        </a:rPr>
                        <a:t>活力、雀躍、清新</a:t>
                      </a:r>
                      <a:endParaRPr lang="zh-TW" sz="14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無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無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extLst>
                  <a:ext uri="{0D108BD9-81ED-4DB2-BD59-A6C34878D82A}">
                    <a16:rowId xmlns:a16="http://schemas.microsoft.com/office/drawing/2014/main" val="2624553648"/>
                  </a:ext>
                </a:extLst>
              </a:tr>
              <a:tr h="8116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想念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思念、想起、想念、思鄉、回憶、童年、懷念、追憶、相思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無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</a:rPr>
                        <a:t>無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4583" marR="44583" marT="44583" marB="44583" anchor="ctr"/>
                </a:tc>
                <a:extLst>
                  <a:ext uri="{0D108BD9-81ED-4DB2-BD59-A6C34878D82A}">
                    <a16:rowId xmlns:a16="http://schemas.microsoft.com/office/drawing/2014/main" val="1997184303"/>
                  </a:ext>
                </a:extLst>
              </a:tr>
            </a:tbl>
          </a:graphicData>
        </a:graphic>
      </p:graphicFrame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619539" y="355185"/>
            <a:ext cx="3892826" cy="80769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</a:rPr>
              <a:t>情緒分類關鍵詞</a:t>
            </a:r>
          </a:p>
        </p:txBody>
      </p:sp>
    </p:spTree>
    <p:extLst>
      <p:ext uri="{BB962C8B-B14F-4D97-AF65-F5344CB8AC3E}">
        <p14:creationId xmlns:p14="http://schemas.microsoft.com/office/powerpoint/2010/main" val="9311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9D862A2-E900-CA49-A953-6192EF75E9E6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1AA49D26-766E-5946-83E0-C1DCE5CFF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白色大理石背景White – Cxstra">
              <a:extLst>
                <a:ext uri="{FF2B5EF4-FFF2-40B4-BE49-F238E27FC236}">
                  <a16:creationId xmlns:a16="http://schemas.microsoft.com/office/drawing/2014/main" id="{F44EE2E7-4881-564C-BA6A-19DB56B3C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0609" y="382586"/>
            <a:ext cx="3554896" cy="877266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</a:rPr>
              <a:t>場合分類關鍵詞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633280"/>
              </p:ext>
            </p:extLst>
          </p:nvPr>
        </p:nvGraphicFramePr>
        <p:xfrm>
          <a:off x="1121232" y="1413683"/>
          <a:ext cx="10191809" cy="506430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59420">
                  <a:extLst>
                    <a:ext uri="{9D8B030D-6E8A-4147-A177-3AD203B41FA5}">
                      <a16:colId xmlns:a16="http://schemas.microsoft.com/office/drawing/2014/main" val="2271635712"/>
                    </a:ext>
                  </a:extLst>
                </a:gridCol>
                <a:gridCol w="3014362">
                  <a:extLst>
                    <a:ext uri="{9D8B030D-6E8A-4147-A177-3AD203B41FA5}">
                      <a16:colId xmlns:a16="http://schemas.microsoft.com/office/drawing/2014/main" val="1715933024"/>
                    </a:ext>
                  </a:extLst>
                </a:gridCol>
                <a:gridCol w="3434316">
                  <a:extLst>
                    <a:ext uri="{9D8B030D-6E8A-4147-A177-3AD203B41FA5}">
                      <a16:colId xmlns:a16="http://schemas.microsoft.com/office/drawing/2014/main" val="1061995875"/>
                    </a:ext>
                  </a:extLst>
                </a:gridCol>
                <a:gridCol w="2583711">
                  <a:extLst>
                    <a:ext uri="{9D8B030D-6E8A-4147-A177-3AD203B41FA5}">
                      <a16:colId xmlns:a16="http://schemas.microsoft.com/office/drawing/2014/main" val="3674634951"/>
                    </a:ext>
                  </a:extLst>
                </a:gridCol>
              </a:tblGrid>
              <a:tr h="5427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分類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第一階段關鍵詞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第二階段關鍵詞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第三階段關鍵詞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79026030"/>
                  </a:ext>
                </a:extLst>
              </a:tr>
              <a:tr h="11989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婚禮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結婚、婚禮、求婚、戀人、戀愛、浪漫、愛情、熱戀、甜蜜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求愛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無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196956493"/>
                  </a:ext>
                </a:extLst>
              </a:tr>
              <a:tr h="14729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Party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魅力、跳動、舞動、狂歡的、跳舞、唱跳、搖滾、饒舌、派對、舞力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電音、舞蹈、電子、熱舞、 動感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無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859522968"/>
                  </a:ext>
                </a:extLst>
              </a:tr>
              <a:tr h="11989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運動會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舞蹈、奔跑、青春、動感、活躍、能量、精神、扭動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熱血沸騰、夏日、運動會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無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505703144"/>
                  </a:ext>
                </a:extLst>
              </a:tr>
              <a:tr h="6507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畢業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歲月、盛夏、畢業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校園、畢業季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無</a:t>
                      </a:r>
                      <a:endParaRPr lang="zh-TW" sz="18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66956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6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763515" y="225233"/>
            <a:ext cx="6774969" cy="11335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推薦模組</a:t>
            </a:r>
            <a:r>
              <a:rPr kumimoji="1" lang="en-US" altLang="zh-TW" sz="3600" dirty="0">
                <a:latin typeface="+mn-lt"/>
                <a:ea typeface="HanziPen SC" panose="03000300000000000000" pitchFamily="66" charset="-122"/>
                <a:cs typeface="Courier New" panose="02070309020205020404" pitchFamily="49" charset="0"/>
              </a:rPr>
              <a:t>1</a:t>
            </a:r>
            <a:r>
              <a:rPr kumimoji="1" lang="zh-TW" altLang="en-US" sz="28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 </a:t>
            </a:r>
            <a:r>
              <a:rPr kumimoji="1" lang="en-US" altLang="zh-TW" sz="28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-</a:t>
            </a:r>
            <a:r>
              <a:rPr kumimoji="1" lang="zh-TW" altLang="en-US" sz="28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 自然語言處理之</a:t>
            </a:r>
            <a:r>
              <a:rPr kumimoji="1" lang="en" altLang="zh-TW" sz="2800" dirty="0">
                <a:latin typeface="+mn-lt"/>
                <a:ea typeface="HanziPen SC" panose="03000300000000000000" pitchFamily="66" charset="-122"/>
                <a:cs typeface="Courier New" panose="02070309020205020404" pitchFamily="49" charset="0"/>
              </a:rPr>
              <a:t>Word2vec</a:t>
            </a:r>
            <a:endParaRPr kumimoji="1" lang="zh-TW" altLang="en-US" sz="4000" dirty="0">
              <a:latin typeface="+mn-lt"/>
              <a:ea typeface="HanziPen SC" panose="03000300000000000000" pitchFamily="66" charset="-122"/>
              <a:cs typeface="Courier New" panose="02070309020205020404" pitchFamily="49" charset="0"/>
            </a:endParaRPr>
          </a:p>
        </p:txBody>
      </p:sp>
      <p:pic>
        <p:nvPicPr>
          <p:cNvPr id="9" name="image1.png">
            <a:extLst>
              <a:ext uri="{FF2B5EF4-FFF2-40B4-BE49-F238E27FC236}">
                <a16:creationId xmlns:a16="http://schemas.microsoft.com/office/drawing/2014/main" id="{7FAD0B0B-9946-9F4D-893C-8C48E699F67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84695" y="5021269"/>
            <a:ext cx="2499178" cy="1465731"/>
          </a:xfrm>
          <a:prstGeom prst="rect">
            <a:avLst/>
          </a:prstGeom>
          <a:ln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896D135-442E-1248-B960-714C4B312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896" y="3847327"/>
            <a:ext cx="2231819" cy="573618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A04EA2-383D-8C47-B65A-C8F99354A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994" y="1584002"/>
            <a:ext cx="778194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目的：</a:t>
            </a:r>
            <a:r>
              <a:rPr lang="zh-TW" altLang="zh-TW" sz="2000" dirty="0"/>
              <a:t>計算兩個詞語之間的</a:t>
            </a:r>
            <a:r>
              <a:rPr lang="zh-TW" altLang="en-US" sz="2000" dirty="0"/>
              <a:t>相關度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模型訓練：</a:t>
            </a:r>
            <a:r>
              <a:rPr lang="zh-TW" altLang="zh-TW" sz="2000" dirty="0"/>
              <a:t>透過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Gensim</a:t>
            </a:r>
            <a:r>
              <a:rPr lang="en-US" altLang="zh-TW" sz="2000" dirty="0"/>
              <a:t> </a:t>
            </a:r>
            <a:r>
              <a:rPr lang="zh-TW" altLang="zh-TW" sz="2000" dirty="0"/>
              <a:t>來訓練</a:t>
            </a:r>
            <a:r>
              <a:rPr lang="zh-TW" altLang="en-US" sz="2000" dirty="0"/>
              <a:t>出 </a:t>
            </a:r>
            <a:r>
              <a:rPr lang="en-US" altLang="zh-TW" sz="2000" dirty="0"/>
              <a:t>Word2vec </a:t>
            </a:r>
            <a:r>
              <a:rPr lang="zh-TW" altLang="zh-TW" sz="2000" dirty="0"/>
              <a:t>，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zh-TW" altLang="en-US" sz="2000" dirty="0"/>
              <a:t>          </a:t>
            </a:r>
            <a:r>
              <a:rPr lang="zh-TW" altLang="zh-TW" sz="2000" dirty="0"/>
              <a:t>我們使用</a:t>
            </a:r>
            <a:r>
              <a:rPr lang="en-US" altLang="zh-TW" sz="2000" dirty="0"/>
              <a:t> Skip-gram </a:t>
            </a:r>
            <a:r>
              <a:rPr lang="zh-TW" altLang="zh-TW" sz="2000" dirty="0"/>
              <a:t>模型，</a:t>
            </a:r>
            <a:r>
              <a:rPr lang="en-US" altLang="zh-TW" sz="2000" dirty="0"/>
              <a:t>Dimension </a:t>
            </a:r>
            <a:r>
              <a:rPr lang="zh-TW" altLang="zh-TW" sz="2000" dirty="0"/>
              <a:t>維度設為</a:t>
            </a:r>
            <a:r>
              <a:rPr lang="en-US" altLang="zh-TW" sz="2000" dirty="0"/>
              <a:t>100</a:t>
            </a:r>
          </a:p>
          <a:p>
            <a:pPr>
              <a:lnSpc>
                <a:spcPct val="150000"/>
              </a:lnSpc>
            </a:pPr>
            <a:r>
              <a:rPr lang="zh-TW" altLang="en-US" sz="2000" dirty="0"/>
              <a:t>說明：利用此模型來計算相關詞語和淨歌詞之相關度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         </a:t>
            </a:r>
            <a:r>
              <a:rPr lang="zh-TW" altLang="en-US" sz="2000" dirty="0"/>
              <a:t>測試結果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	</a:t>
            </a:r>
            <a:r>
              <a:rPr lang="zh-TW" altLang="zh-TW" sz="2000" dirty="0"/>
              <a:t>兩詞相</a:t>
            </a:r>
            <a:r>
              <a:rPr lang="zh-TW" altLang="en-US" sz="2000" dirty="0"/>
              <a:t>關</a:t>
            </a:r>
            <a:r>
              <a:rPr lang="zh-TW" altLang="zh-TW" sz="2000" dirty="0"/>
              <a:t>度比較</a:t>
            </a:r>
          </a:p>
        </p:txBody>
      </p:sp>
      <p:pic>
        <p:nvPicPr>
          <p:cNvPr id="5122" name="Picture 2" descr="Chat">
            <a:extLst>
              <a:ext uri="{FF2B5EF4-FFF2-40B4-BE49-F238E27FC236}">
                <a16:creationId xmlns:a16="http://schemas.microsoft.com/office/drawing/2014/main" id="{F974D433-829F-A641-BC6A-52FDA3AD7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09" y="1475767"/>
            <a:ext cx="1350843" cy="135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7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0CE11BEE-376A-F54C-A732-24C71F22453A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34D356C8-DAB6-F044-8449-29C78D744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2D1046EA-A3A7-0E4F-9988-1487C7EBC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6535" y="558536"/>
            <a:ext cx="5207796" cy="1076884"/>
          </a:xfrm>
        </p:spPr>
        <p:txBody>
          <a:bodyPr>
            <a:normAutofit/>
          </a:bodyPr>
          <a:lstStyle/>
          <a:p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推薦</a:t>
            </a:r>
            <a:r>
              <a:rPr kumimoji="1" lang="zh-TW" altLang="en-US" sz="3600" dirty="0" smtClean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模組</a:t>
            </a:r>
            <a:r>
              <a:rPr kumimoji="1" lang="en-US" altLang="zh-TW" sz="3600" dirty="0">
                <a:ea typeface="HanziPen SC" panose="03000300000000000000" pitchFamily="66" charset="-122"/>
                <a:cs typeface="Courier New" panose="02070309020205020404" pitchFamily="49" charset="0"/>
              </a:rPr>
              <a:t>2</a:t>
            </a: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 </a:t>
            </a:r>
            <a:r>
              <a:rPr kumimoji="1" lang="en-US" altLang="zh-TW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-</a:t>
            </a:r>
            <a:r>
              <a:rPr lang="zh-TW" altLang="en-US" sz="2800" dirty="0" smtClean="0">
                <a:latin typeface="HanziPen SC" panose="03000300000000000000" pitchFamily="66" charset="-122"/>
                <a:ea typeface="HanziPen SC" panose="03000300000000000000" pitchFamily="66" charset="-122"/>
              </a:rPr>
              <a:t>推薦</a:t>
            </a:r>
            <a:r>
              <a:rPr lang="zh-TW" altLang="en-US" sz="2800" dirty="0">
                <a:latin typeface="HanziPen SC" panose="03000300000000000000" pitchFamily="66" charset="-122"/>
                <a:ea typeface="HanziPen SC" panose="03000300000000000000" pitchFamily="66" charset="-122"/>
              </a:rPr>
              <a:t>演算法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74135" y="1859213"/>
            <a:ext cx="10060172" cy="3911274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latin typeface="+mn-ea"/>
              </a:rPr>
              <a:t>根據使用者點選的分類到資料表抓取該分類的所有歌曲</a:t>
            </a:r>
            <a:endParaRPr lang="en-US" altLang="zh-TW" sz="2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latin typeface="+mn-ea"/>
              </a:rPr>
              <a:t>將歌曲的 </a:t>
            </a:r>
            <a:r>
              <a:rPr lang="en-US" altLang="zh-TW" sz="2200" dirty="0">
                <a:latin typeface="+mn-ea"/>
              </a:rPr>
              <a:t>15</a:t>
            </a:r>
            <a:r>
              <a:rPr lang="zh-TW" altLang="en-US" sz="2200" dirty="0">
                <a:latin typeface="+mn-ea"/>
              </a:rPr>
              <a:t> 個關鍵詞依序和使用者輸入的某一個相關詞語用 </a:t>
            </a:r>
            <a:r>
              <a:rPr lang="en-US" altLang="zh-TW" sz="2200" dirty="0">
                <a:latin typeface="+mn-ea"/>
              </a:rPr>
              <a:t>Word2vec model</a:t>
            </a:r>
            <a:r>
              <a:rPr lang="zh-TW" altLang="en-US" sz="2200" dirty="0">
                <a:latin typeface="+mn-ea"/>
              </a:rPr>
              <a:t> </a:t>
            </a:r>
            <a:r>
              <a:rPr lang="en-US" altLang="zh-TW" sz="2200" dirty="0">
                <a:latin typeface="+mn-ea"/>
              </a:rPr>
              <a:t>  </a:t>
            </a:r>
            <a:br>
              <a:rPr lang="en-US" altLang="zh-TW" sz="2200" dirty="0">
                <a:latin typeface="+mn-ea"/>
              </a:rPr>
            </a:br>
            <a:r>
              <a:rPr lang="zh-TW" altLang="en-US" sz="2200" dirty="0">
                <a:latin typeface="+mn-ea"/>
              </a:rPr>
              <a:t>做相關度計算，並將該分類的所有歌曲依序取得和此相關詞語的相關度</a:t>
            </a:r>
            <a:endParaRPr lang="en-US" altLang="zh-TW" sz="2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latin typeface="+mn-ea"/>
              </a:rPr>
              <a:t>將使用者輸入的每一個相關詞語皆重複上述步驟 </a:t>
            </a:r>
            <a:r>
              <a:rPr lang="en-US" altLang="zh-TW" sz="2200" dirty="0">
                <a:latin typeface="+mn-ea"/>
              </a:rPr>
              <a:t>②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latin typeface="+mn-ea"/>
              </a:rPr>
              <a:t>將歌曲和每一個相關詞語的相關度取平均，即得出歌曲和使用者輸入的所有</a:t>
            </a:r>
            <a:r>
              <a:rPr lang="en-US" altLang="zh-TW" sz="2200" dirty="0">
                <a:latin typeface="+mn-ea"/>
              </a:rPr>
              <a:t/>
            </a:r>
            <a:br>
              <a:rPr lang="en-US" altLang="zh-TW" sz="2200" dirty="0">
                <a:latin typeface="+mn-ea"/>
              </a:rPr>
            </a:br>
            <a:r>
              <a:rPr lang="zh-TW" altLang="en-US" sz="2200" dirty="0">
                <a:latin typeface="+mn-ea"/>
              </a:rPr>
              <a:t>相關詞語的相關度</a:t>
            </a:r>
            <a:endParaRPr lang="en-US" altLang="zh-TW" sz="2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latin typeface="+mn-ea"/>
              </a:rPr>
              <a:t>推薦相關度前十首歌</a:t>
            </a:r>
            <a:endParaRPr lang="en-US" altLang="zh-TW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19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616371" y="290261"/>
            <a:ext cx="6241629" cy="11335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推薦模組</a:t>
            </a:r>
            <a:r>
              <a:rPr kumimoji="1" lang="en-US" altLang="zh-TW" sz="3600" dirty="0">
                <a:latin typeface="+mn-lt"/>
                <a:ea typeface="HanziPen SC" panose="03000300000000000000" pitchFamily="66" charset="-122"/>
                <a:cs typeface="Courier New" panose="02070309020205020404" pitchFamily="49" charset="0"/>
              </a:rPr>
              <a:t>2</a:t>
            </a:r>
            <a:r>
              <a:rPr kumimoji="1" lang="zh-TW" altLang="en-US" sz="28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 </a:t>
            </a:r>
            <a:r>
              <a:rPr kumimoji="1" lang="en-US" altLang="zh-TW" sz="28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-</a:t>
            </a:r>
            <a:r>
              <a:rPr kumimoji="1" lang="zh-TW" altLang="en-US" sz="28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 推薦演算法（主程式</a:t>
            </a:r>
            <a:r>
              <a:rPr kumimoji="1" lang="zh-TW" altLang="en-US" sz="32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）</a:t>
            </a:r>
            <a:endParaRPr kumimoji="1" lang="zh-TW" altLang="en-US" sz="4000" dirty="0">
              <a:latin typeface="HanziPen SC" panose="03000300000000000000" pitchFamily="66" charset="-122"/>
              <a:ea typeface="HanziPen SC" panose="03000300000000000000" pitchFamily="66" charset="-122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8050AA2F-A3EA-604F-BDF2-1E02B861EF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2158" y="1714058"/>
                <a:ext cx="10682391" cy="4744872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200" dirty="0"/>
                  <a:t>Input : </a:t>
                </a:r>
                <a:r>
                  <a:rPr lang="zh-TW" altLang="zh-TW" sz="2200" dirty="0"/>
                  <a:t>使用者輸入的類別 </a:t>
                </a:r>
                <a:r>
                  <a:rPr lang="en-US" altLang="zh-TW" sz="2200" dirty="0"/>
                  <a:t>c </a:t>
                </a:r>
                <a:r>
                  <a:rPr lang="zh-TW" altLang="zh-TW" sz="2200" dirty="0"/>
                  <a:t>和</a:t>
                </a:r>
                <a:r>
                  <a:rPr lang="en-US" altLang="zh-TW" sz="2200" dirty="0"/>
                  <a:t> n </a:t>
                </a:r>
                <a:r>
                  <a:rPr lang="zh-TW" altLang="zh-TW" sz="2200" dirty="0"/>
                  <a:t>個相關詞語 </a:t>
                </a:r>
                <a:r>
                  <a:rPr lang="en-US" altLang="zh-TW" sz="2200" dirty="0"/>
                  <a:t>term</a:t>
                </a:r>
                <a:r>
                  <a:rPr lang="en-US" altLang="zh-TW" sz="2200" baseline="-25000" dirty="0"/>
                  <a:t>1</a:t>
                </a:r>
                <a:r>
                  <a:rPr lang="en-US" altLang="zh-TW" sz="2200" dirty="0"/>
                  <a:t>, term</a:t>
                </a:r>
                <a:r>
                  <a:rPr lang="en-US" altLang="zh-TW" sz="2200" baseline="-25000" dirty="0"/>
                  <a:t>2</a:t>
                </a:r>
                <a:r>
                  <a:rPr lang="en-US" altLang="zh-TW" sz="2200" dirty="0"/>
                  <a:t>, … , </a:t>
                </a:r>
                <a:r>
                  <a:rPr lang="en-US" altLang="zh-TW" sz="2200" dirty="0" err="1"/>
                  <a:t>term</a:t>
                </a:r>
                <a:r>
                  <a:rPr lang="en-US" altLang="zh-TW" sz="2200" baseline="-25000" dirty="0" err="1"/>
                  <a:t>n</a:t>
                </a:r>
                <a:r>
                  <a:rPr lang="en-US" altLang="zh-TW" sz="2200" dirty="0"/>
                  <a:t> </a:t>
                </a:r>
                <a:endParaRPr lang="zh-TW" altLang="zh-TW" sz="2200" dirty="0"/>
              </a:p>
              <a:p>
                <a:r>
                  <a:rPr lang="en-US" altLang="zh-TW" sz="2200" dirty="0"/>
                  <a:t>Output :  </a:t>
                </a:r>
                <a:r>
                  <a:rPr lang="zh-TW" altLang="zh-TW" sz="2200" dirty="0"/>
                  <a:t>推薦前十名歌曲</a:t>
                </a:r>
              </a:p>
              <a:p>
                <a:r>
                  <a:rPr lang="en-US" altLang="zh-TW" sz="2200" dirty="0"/>
                  <a:t>Step 1: </a:t>
                </a:r>
                <a:r>
                  <a:rPr lang="zh-TW" altLang="zh-TW" sz="2200" dirty="0"/>
                  <a:t>到資料庫中找到類別</a:t>
                </a:r>
                <a:r>
                  <a:rPr lang="en-US" altLang="zh-TW" sz="2200" dirty="0"/>
                  <a:t> c </a:t>
                </a:r>
                <a:r>
                  <a:rPr lang="zh-TW" altLang="zh-TW" sz="2200" dirty="0"/>
                  <a:t>的所有歌曲</a:t>
                </a:r>
                <a:r>
                  <a:rPr lang="en-US" altLang="zh-TW" sz="2200" dirty="0"/>
                  <a:t>(assume class contains song</a:t>
                </a:r>
                <a:r>
                  <a:rPr lang="en-US" altLang="zh-TW" sz="2200" baseline="-25000" dirty="0"/>
                  <a:t>1</a:t>
                </a:r>
                <a:r>
                  <a:rPr lang="en-US" altLang="zh-TW" sz="2200" dirty="0"/>
                  <a:t>, song</a:t>
                </a:r>
                <a:r>
                  <a:rPr lang="en-US" altLang="zh-TW" sz="2200" baseline="-25000" dirty="0"/>
                  <a:t>2</a:t>
                </a:r>
                <a:r>
                  <a:rPr lang="en-US" altLang="zh-TW" sz="2200" dirty="0"/>
                  <a:t>, …, </a:t>
                </a:r>
                <a:r>
                  <a:rPr lang="en-US" altLang="zh-TW" sz="2200" dirty="0" err="1"/>
                  <a:t>song</a:t>
                </a:r>
                <a:r>
                  <a:rPr lang="en-US" altLang="zh-TW" sz="2200" baseline="-25000" dirty="0" err="1"/>
                  <a:t>m</a:t>
                </a:r>
                <a:r>
                  <a:rPr lang="en-US" altLang="zh-TW" sz="2200" dirty="0"/>
                  <a:t>)</a:t>
                </a:r>
                <a:endParaRPr lang="zh-TW" altLang="zh-TW" sz="2200" dirty="0"/>
              </a:p>
              <a:p>
                <a:r>
                  <a:rPr lang="en-US" altLang="zh-TW" sz="2200" dirty="0"/>
                  <a:t>Step 2: for( </a:t>
                </a:r>
                <a:r>
                  <a:rPr lang="en-US" altLang="zh-TW" sz="2200" dirty="0" err="1"/>
                  <a:t>i</a:t>
                </a:r>
                <a:r>
                  <a:rPr lang="en-US" altLang="zh-TW" sz="2200" dirty="0"/>
                  <a:t> = 1 to m){</a:t>
                </a:r>
              </a:p>
              <a:p>
                <a:pPr marL="0" indent="0">
                  <a:buNone/>
                </a:pPr>
                <a:r>
                  <a:rPr lang="en-US" altLang="zh-TW" sz="2200" dirty="0"/>
                  <a:t>		for ( j = 1 to n){</a:t>
                </a:r>
              </a:p>
              <a:p>
                <a:pPr marL="0" indent="0">
                  <a:buNone/>
                </a:pPr>
                <a:r>
                  <a:rPr lang="en-US" altLang="zh-TW" sz="2200" dirty="0"/>
                  <a:t>			</a:t>
                </a:r>
                <a:r>
                  <a:rPr lang="en-US" altLang="zh-TW" sz="2200" dirty="0" err="1"/>
                  <a:t>SIMi</a:t>
                </a:r>
                <a:r>
                  <a:rPr lang="en-US" altLang="zh-TW" sz="2200" dirty="0"/>
                  <a:t>=similarity(</a:t>
                </a:r>
                <a:r>
                  <a:rPr lang="en-US" altLang="zh-TW" sz="2200" dirty="0" err="1"/>
                  <a:t>term</a:t>
                </a:r>
                <a:r>
                  <a:rPr lang="en-US" altLang="zh-TW" sz="2200" baseline="-25000" dirty="0" err="1"/>
                  <a:t>j</a:t>
                </a:r>
                <a:r>
                  <a:rPr lang="en-US" altLang="zh-TW" sz="2200" dirty="0" err="1"/>
                  <a:t>,song</a:t>
                </a:r>
                <a:r>
                  <a:rPr lang="en-US" altLang="zh-TW" sz="2200" baseline="-25000" dirty="0" err="1"/>
                  <a:t>i</a:t>
                </a:r>
                <a:r>
                  <a:rPr lang="en-US" altLang="zh-TW" sz="2200" dirty="0"/>
                  <a:t>);//</a:t>
                </a:r>
                <a:r>
                  <a:rPr lang="zh-TW" altLang="zh-TW" sz="2200" dirty="0"/>
                  <a:t>相關詞語</a:t>
                </a:r>
                <a:r>
                  <a:rPr lang="en-US" altLang="zh-TW" sz="2200" dirty="0" err="1"/>
                  <a:t>term</a:t>
                </a:r>
                <a:r>
                  <a:rPr lang="en-US" altLang="zh-TW" sz="2200" baseline="-25000" dirty="0" err="1"/>
                  <a:t>j</a:t>
                </a:r>
                <a:r>
                  <a:rPr lang="zh-TW" altLang="zh-TW" sz="2200" dirty="0"/>
                  <a:t>和</a:t>
                </a:r>
                <a:r>
                  <a:rPr lang="en-US" altLang="zh-TW" sz="2200" dirty="0" err="1"/>
                  <a:t>song</a:t>
                </a:r>
                <a:r>
                  <a:rPr lang="en-US" altLang="zh-TW" sz="2200" baseline="-25000" dirty="0" err="1"/>
                  <a:t>i</a:t>
                </a:r>
                <a:r>
                  <a:rPr lang="zh-TW" altLang="zh-TW" sz="2200" dirty="0"/>
                  <a:t>的相</a:t>
                </a:r>
                <a:r>
                  <a:rPr lang="zh-TW" altLang="en-US" sz="2200" dirty="0"/>
                  <a:t>關</a:t>
                </a:r>
                <a:r>
                  <a:rPr lang="zh-TW" altLang="zh-TW" sz="2200" dirty="0"/>
                  <a:t>度</a:t>
                </a:r>
              </a:p>
              <a:p>
                <a:pPr marL="0" indent="0">
                  <a:buNone/>
                </a:pPr>
                <a:r>
                  <a:rPr lang="en-US" altLang="zh-TW" sz="2200" dirty="0"/>
                  <a:t>           			</a:t>
                </a:r>
                <a:r>
                  <a:rPr lang="en-US" altLang="zh-TW" sz="2200" dirty="0" err="1"/>
                  <a:t>song</a:t>
                </a:r>
                <a:r>
                  <a:rPr lang="en-US" altLang="zh-TW" sz="2200" baseline="-25000" dirty="0" err="1"/>
                  <a:t>i</a:t>
                </a:r>
                <a:r>
                  <a:rPr lang="zh-TW" altLang="zh-TW" sz="2200" dirty="0"/>
                  <a:t>和</a:t>
                </a:r>
                <a:r>
                  <a:rPr lang="en-US" altLang="zh-TW" sz="2200" dirty="0"/>
                  <a:t>input</a:t>
                </a:r>
                <a:r>
                  <a:rPr lang="zh-TW" altLang="zh-TW" sz="2200" dirty="0"/>
                  <a:t>相關詞語的相</a:t>
                </a:r>
                <a:r>
                  <a:rPr lang="zh-TW" altLang="en-US" sz="2200" dirty="0"/>
                  <a:t>關</a:t>
                </a:r>
                <a:r>
                  <a:rPr lang="zh-TW" altLang="zh-TW" sz="2200" dirty="0"/>
                  <a:t>度</a:t>
                </a:r>
                <a:r>
                  <a:rPr lang="en-US" altLang="zh-TW" sz="2200" dirty="0"/>
                  <a:t> is </a:t>
                </a:r>
                <a:r>
                  <a:rPr lang="en-US" altLang="zh-TW" sz="2200" dirty="0" err="1"/>
                  <a:t>TS</a:t>
                </a:r>
                <a:r>
                  <a:rPr lang="en-US" altLang="zh-TW" sz="2200" baseline="-25000" dirty="0" err="1"/>
                  <a:t>i</a:t>
                </a:r>
                <a:r>
                  <a:rPr lang="en-US" altLang="zh-TW" sz="22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SIM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2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SIM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2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SIM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200">
                            <a:latin typeface="Cambria Math" panose="02040503050406030204" pitchFamily="18" charset="0"/>
                          </a:rPr>
                          <m:t>+...+</m:t>
                        </m:r>
                        <m:sSub>
                          <m:sSubPr>
                            <m:ctrlPr>
                              <a:rPr lang="zh-TW" altLang="zh-TW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SIM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TW" sz="220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	                }</a:t>
                </a:r>
                <a:endParaRPr lang="zh-TW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               }</a:t>
                </a:r>
                <a:endParaRPr lang="zh-TW" altLang="zh-TW" sz="2200" dirty="0"/>
              </a:p>
              <a:p>
                <a:r>
                  <a:rPr lang="en-US" altLang="zh-TW" sz="2200" dirty="0"/>
                  <a:t>Step 3 : </a:t>
                </a:r>
                <a:r>
                  <a:rPr lang="zh-TW" altLang="zh-TW" sz="2200" dirty="0"/>
                  <a:t>將每首歌的相</a:t>
                </a:r>
                <a:r>
                  <a:rPr lang="zh-TW" altLang="en-US" sz="2200" dirty="0"/>
                  <a:t>關</a:t>
                </a:r>
                <a:r>
                  <a:rPr lang="zh-TW" altLang="zh-TW" sz="2200" dirty="0"/>
                  <a:t>度由高到低進行排序，推薦前十名歌曲</a:t>
                </a:r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8050AA2F-A3EA-604F-BDF2-1E02B861EF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2158" y="1714058"/>
                <a:ext cx="10682391" cy="4744872"/>
              </a:xfrm>
              <a:blipFill>
                <a:blip r:embed="rId3"/>
                <a:stretch>
                  <a:fillRect l="-713" t="-1600" r="-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93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807565" y="290829"/>
            <a:ext cx="6237229" cy="11335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推薦模組</a:t>
            </a:r>
            <a:r>
              <a:rPr kumimoji="1" lang="en-US" altLang="zh-TW" sz="3600" dirty="0">
                <a:ea typeface="HanziPen SC" panose="03000300000000000000" pitchFamily="66" charset="-122"/>
                <a:cs typeface="Courier New" panose="02070309020205020404" pitchFamily="49" charset="0"/>
              </a:rPr>
              <a:t>2</a:t>
            </a:r>
            <a:r>
              <a:rPr kumimoji="1" lang="zh-TW" altLang="en-US" sz="2800" dirty="0">
                <a:latin typeface="Arial" panose="020B0604020202020204" pitchFamily="34" charset="0"/>
                <a:ea typeface="HanziPen SC" panose="03000300000000000000" pitchFamily="66" charset="-122"/>
                <a:cs typeface="Arial" panose="020B0604020202020204" pitchFamily="34" charset="0"/>
              </a:rPr>
              <a:t> </a:t>
            </a:r>
            <a:r>
              <a:rPr kumimoji="1" lang="en-US" altLang="zh-TW" sz="2800" dirty="0">
                <a:latin typeface="Arial" panose="020B0604020202020204" pitchFamily="34" charset="0"/>
                <a:ea typeface="HanziPen SC" panose="03000300000000000000" pitchFamily="66" charset="-122"/>
                <a:cs typeface="Arial" panose="020B0604020202020204" pitchFamily="34" charset="0"/>
              </a:rPr>
              <a:t>-</a:t>
            </a:r>
            <a:r>
              <a:rPr kumimoji="1" lang="zh-TW" altLang="en-US" sz="28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 推薦演算法（副程式</a:t>
            </a:r>
            <a:r>
              <a:rPr kumimoji="1" lang="zh-TW" altLang="en-US" sz="32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）</a:t>
            </a:r>
            <a:endParaRPr kumimoji="1" lang="zh-TW" altLang="en-US" sz="4000" dirty="0">
              <a:latin typeface="HanziPen SC" panose="03000300000000000000" pitchFamily="66" charset="-122"/>
              <a:ea typeface="HanziPen SC" panose="03000300000000000000" pitchFamily="66" charset="-122"/>
              <a:cs typeface="Courier New" panose="02070309020205020404" pitchFamily="49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C2BE0A0-B728-1341-A5CE-FD15C8B8B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382" y="2049760"/>
            <a:ext cx="7873618" cy="3861944"/>
          </a:xfrm>
        </p:spPr>
        <p:txBody>
          <a:bodyPr>
            <a:normAutofit/>
          </a:bodyPr>
          <a:lstStyle/>
          <a:p>
            <a:r>
              <a:rPr lang="en-US" altLang="zh-TW" sz="2600" dirty="0"/>
              <a:t>function similarity(t, s){   </a:t>
            </a:r>
            <a:endParaRPr lang="zh-TW" altLang="zh-TW" sz="2600" dirty="0"/>
          </a:p>
          <a:p>
            <a:pPr marL="0" indent="0">
              <a:buNone/>
            </a:pPr>
            <a:r>
              <a:rPr lang="en-US" altLang="zh-TW" sz="2600" dirty="0"/>
              <a:t>// </a:t>
            </a:r>
            <a:r>
              <a:rPr lang="zh-TW" altLang="zh-TW" sz="2600" dirty="0"/>
              <a:t>計算</a:t>
            </a:r>
            <a:r>
              <a:rPr lang="en-US" altLang="zh-TW" sz="2600" dirty="0"/>
              <a:t> </a:t>
            </a:r>
            <a:r>
              <a:rPr lang="en-US" altLang="zh-TW" sz="2600" dirty="0" err="1"/>
              <a:t>term</a:t>
            </a:r>
            <a:r>
              <a:rPr lang="en-US" altLang="zh-TW" sz="2600" baseline="-25000" dirty="0" err="1"/>
              <a:t>t</a:t>
            </a:r>
            <a:r>
              <a:rPr lang="en-US" altLang="zh-TW" sz="2600" baseline="-25000" dirty="0"/>
              <a:t> </a:t>
            </a:r>
            <a:r>
              <a:rPr lang="zh-TW" altLang="zh-TW" sz="2600" dirty="0"/>
              <a:t>和</a:t>
            </a:r>
            <a:r>
              <a:rPr lang="en-US" altLang="zh-TW" sz="2600" dirty="0"/>
              <a:t> song</a:t>
            </a:r>
            <a:r>
              <a:rPr lang="en-US" altLang="zh-TW" sz="2600" baseline="-25000" dirty="0"/>
              <a:t>s</a:t>
            </a:r>
            <a:r>
              <a:rPr lang="en-US" altLang="zh-TW" sz="2600" dirty="0"/>
              <a:t> </a:t>
            </a:r>
            <a:r>
              <a:rPr lang="zh-TW" altLang="zh-TW" sz="2600" dirty="0"/>
              <a:t>的相</a:t>
            </a:r>
            <a:r>
              <a:rPr lang="zh-TW" altLang="en-US" sz="2600" dirty="0"/>
              <a:t>關</a:t>
            </a:r>
            <a:r>
              <a:rPr lang="zh-TW" altLang="zh-TW" sz="2600" dirty="0"/>
              <a:t>度</a:t>
            </a:r>
            <a:r>
              <a:rPr lang="en-US" altLang="zh-TW" sz="2600" dirty="0"/>
              <a:t>;</a:t>
            </a:r>
            <a:endParaRPr lang="zh-TW" altLang="zh-TW" sz="2600" dirty="0"/>
          </a:p>
          <a:p>
            <a:pPr marL="0" indent="0">
              <a:buNone/>
            </a:pPr>
            <a:r>
              <a:rPr lang="en-US" altLang="zh-TW" sz="2600" dirty="0"/>
              <a:t>// assume s has k </a:t>
            </a:r>
            <a:r>
              <a:rPr lang="zh-TW" altLang="zh-TW" sz="2600" dirty="0"/>
              <a:t>斷詞</a:t>
            </a:r>
            <a:r>
              <a:rPr lang="en-US" altLang="zh-TW" sz="2600" dirty="0"/>
              <a:t> : w</a:t>
            </a:r>
            <a:r>
              <a:rPr lang="en-US" altLang="zh-TW" sz="2600" baseline="-25000" dirty="0"/>
              <a:t>1</a:t>
            </a:r>
            <a:r>
              <a:rPr lang="en-US" altLang="zh-TW" sz="2600" dirty="0"/>
              <a:t>, w</a:t>
            </a:r>
            <a:r>
              <a:rPr lang="en-US" altLang="zh-TW" sz="2600" baseline="-25000" dirty="0"/>
              <a:t>2</a:t>
            </a:r>
            <a:r>
              <a:rPr lang="en-US" altLang="zh-TW" sz="2600" dirty="0"/>
              <a:t>, .. </a:t>
            </a:r>
            <a:r>
              <a:rPr lang="en-US" altLang="zh-TW" sz="2600" dirty="0" err="1"/>
              <a:t>W</a:t>
            </a:r>
            <a:r>
              <a:rPr lang="en-US" altLang="zh-TW" sz="2600" baseline="-25000" dirty="0" err="1"/>
              <a:t>k</a:t>
            </a:r>
            <a:endParaRPr lang="zh-TW" altLang="zh-TW" sz="2600" dirty="0"/>
          </a:p>
          <a:p>
            <a:pPr marL="0" indent="0">
              <a:buNone/>
            </a:pPr>
            <a:r>
              <a:rPr lang="en-US" altLang="zh-TW" sz="2600" dirty="0"/>
              <a:t> </a:t>
            </a:r>
            <a:endParaRPr lang="zh-TW" altLang="zh-TW" sz="2600" dirty="0"/>
          </a:p>
          <a:p>
            <a:r>
              <a:rPr lang="en-US" altLang="zh-TW" sz="2600" dirty="0"/>
              <a:t>Step 1 : </a:t>
            </a:r>
            <a:r>
              <a:rPr lang="zh-TW" altLang="zh-TW" sz="2600" dirty="0"/>
              <a:t>利用</a:t>
            </a:r>
            <a:r>
              <a:rPr lang="en-US" altLang="zh-TW" sz="2600" dirty="0"/>
              <a:t> word2vec </a:t>
            </a:r>
            <a:r>
              <a:rPr lang="zh-TW" altLang="zh-TW" sz="2600" dirty="0"/>
              <a:t>計算</a:t>
            </a:r>
            <a:r>
              <a:rPr lang="en-US" altLang="zh-TW" sz="2600" dirty="0"/>
              <a:t>t </a:t>
            </a:r>
            <a:r>
              <a:rPr lang="zh-TW" altLang="zh-TW" sz="2600" dirty="0"/>
              <a:t>和 每一個</a:t>
            </a:r>
            <a:r>
              <a:rPr lang="en-US" altLang="zh-TW" sz="2600" dirty="0" err="1"/>
              <a:t>w</a:t>
            </a:r>
            <a:r>
              <a:rPr lang="en-US" altLang="zh-TW" sz="2600" baseline="-25000" dirty="0" err="1"/>
              <a:t>i</a:t>
            </a:r>
            <a:r>
              <a:rPr lang="en-US" altLang="zh-TW" sz="2600" dirty="0"/>
              <a:t> </a:t>
            </a:r>
            <a:r>
              <a:rPr lang="zh-TW" altLang="zh-TW" sz="2600" dirty="0"/>
              <a:t>的相</a:t>
            </a:r>
            <a:r>
              <a:rPr lang="zh-TW" altLang="en-US" sz="2600" dirty="0"/>
              <a:t>關</a:t>
            </a:r>
            <a:r>
              <a:rPr lang="zh-TW" altLang="zh-TW" sz="2600" dirty="0"/>
              <a:t>度</a:t>
            </a:r>
          </a:p>
          <a:p>
            <a:r>
              <a:rPr lang="en-US" altLang="zh-TW" sz="2600" dirty="0"/>
              <a:t>Step 2 : return </a:t>
            </a:r>
            <a:r>
              <a:rPr lang="zh-TW" altLang="zh-TW" sz="2600" dirty="0"/>
              <a:t>這些相</a:t>
            </a:r>
            <a:r>
              <a:rPr lang="zh-TW" altLang="en-US" sz="2600" dirty="0"/>
              <a:t>關</a:t>
            </a:r>
            <a:r>
              <a:rPr lang="zh-TW" altLang="zh-TW" sz="2600" dirty="0"/>
              <a:t>度的平均值</a:t>
            </a:r>
            <a:endParaRPr lang="en-US" altLang="zh-TW" sz="2600" dirty="0"/>
          </a:p>
          <a:p>
            <a:pPr marL="0" indent="0">
              <a:buNone/>
            </a:pPr>
            <a:r>
              <a:rPr lang="en-US" altLang="zh-TW" sz="2600" dirty="0"/>
              <a:t>}</a:t>
            </a:r>
            <a:endParaRPr lang="zh-TW" altLang="zh-TW" sz="2600" dirty="0"/>
          </a:p>
        </p:txBody>
      </p:sp>
    </p:spTree>
    <p:extLst>
      <p:ext uri="{BB962C8B-B14F-4D97-AF65-F5344CB8AC3E}">
        <p14:creationId xmlns:p14="http://schemas.microsoft.com/office/powerpoint/2010/main" val="10461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-19878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663342" y="299954"/>
            <a:ext cx="3608494" cy="11335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音樂推薦流程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125D946-0B7E-1B4E-BB32-FE105254B910}"/>
              </a:ext>
            </a:extLst>
          </p:cNvPr>
          <p:cNvGrpSpPr/>
          <p:nvPr/>
        </p:nvGrpSpPr>
        <p:grpSpPr>
          <a:xfrm>
            <a:off x="1143131" y="2249852"/>
            <a:ext cx="10091327" cy="3679312"/>
            <a:chOff x="618744" y="1765353"/>
            <a:chExt cx="9971310" cy="4035485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F0AE9F9B-7736-EB4D-88B7-96502DB49B9A}"/>
                </a:ext>
              </a:extLst>
            </p:cNvPr>
            <p:cNvSpPr/>
            <p:nvPr/>
          </p:nvSpPr>
          <p:spPr>
            <a:xfrm>
              <a:off x="618744" y="1765353"/>
              <a:ext cx="2268060" cy="122177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sz="1600" dirty="0"/>
            </a:p>
            <a:p>
              <a:pPr algn="ctr"/>
              <a:r>
                <a:rPr lang="zh-TW" altLang="en-US" dirty="0"/>
                <a:t>使用者點選分類</a:t>
              </a:r>
              <a:endParaRPr lang="en-US" altLang="zh-TW" dirty="0"/>
            </a:p>
            <a:p>
              <a:pPr algn="ctr"/>
              <a:endParaRPr lang="zh-TW" altLang="en-US" dirty="0"/>
            </a:p>
          </p:txBody>
        </p:sp>
        <p:sp>
          <p:nvSpPr>
            <p:cNvPr id="9" name="圓角矩形 8">
              <a:extLst>
                <a:ext uri="{FF2B5EF4-FFF2-40B4-BE49-F238E27FC236}">
                  <a16:creationId xmlns:a16="http://schemas.microsoft.com/office/drawing/2014/main" id="{986C065A-D644-1F46-BB81-C164AF489641}"/>
                </a:ext>
              </a:extLst>
            </p:cNvPr>
            <p:cNvSpPr/>
            <p:nvPr/>
          </p:nvSpPr>
          <p:spPr>
            <a:xfrm>
              <a:off x="4256532" y="1765353"/>
              <a:ext cx="2466904" cy="122177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sz="1600" dirty="0"/>
            </a:p>
            <a:p>
              <a:pPr algn="ctr"/>
              <a:r>
                <a:rPr lang="zh-TW" altLang="en-US" dirty="0"/>
                <a:t>使用者</a:t>
              </a:r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zh-TW" altLang="en-US" dirty="0"/>
                <a:t>輸入相關詞語</a:t>
              </a:r>
            </a:p>
            <a:p>
              <a:pPr algn="ctr"/>
              <a:endParaRPr lang="zh-TW" altLang="en-US" dirty="0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45E4A8C7-B079-3E41-9482-D9F50D5BEC05}"/>
                </a:ext>
              </a:extLst>
            </p:cNvPr>
            <p:cNvSpPr/>
            <p:nvPr/>
          </p:nvSpPr>
          <p:spPr>
            <a:xfrm>
              <a:off x="8205215" y="4451996"/>
              <a:ext cx="2328646" cy="1348842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dirty="0"/>
            </a:p>
            <a:p>
              <a:pPr algn="ctr"/>
              <a:r>
                <a:rPr lang="zh-TW" altLang="en-US" dirty="0"/>
                <a:t>推薦模組</a:t>
              </a:r>
              <a:endParaRPr lang="en-US" altLang="zh-TW" dirty="0"/>
            </a:p>
            <a:p>
              <a:pPr algn="ctr"/>
              <a:endParaRPr lang="zh-TW" altLang="en-US" dirty="0"/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92A2512B-C48F-2042-9354-34981251CCFC}"/>
                </a:ext>
              </a:extLst>
            </p:cNvPr>
            <p:cNvSpPr/>
            <p:nvPr/>
          </p:nvSpPr>
          <p:spPr>
            <a:xfrm>
              <a:off x="8151113" y="1765353"/>
              <a:ext cx="2438941" cy="122177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連接到使用者點選的</a:t>
              </a:r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zh-TW" altLang="en-US" dirty="0"/>
                <a:t>分類歌曲資料表</a:t>
              </a:r>
              <a:endParaRPr lang="en-US" altLang="zh-TW" dirty="0"/>
            </a:p>
          </p:txBody>
        </p: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C6589D81-8EF6-DE4B-8EBE-B335B7CD581D}"/>
                </a:ext>
              </a:extLst>
            </p:cNvPr>
            <p:cNvSpPr/>
            <p:nvPr/>
          </p:nvSpPr>
          <p:spPr>
            <a:xfrm>
              <a:off x="3743957" y="4451444"/>
              <a:ext cx="2967117" cy="13493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TW" sz="1600" dirty="0"/>
            </a:p>
            <a:p>
              <a:pPr algn="ctr"/>
              <a:r>
                <a:rPr lang="zh-TW" altLang="en-US" dirty="0"/>
                <a:t>排序後找出</a:t>
              </a:r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zh-TW" altLang="en-US" dirty="0"/>
                <a:t>前</a:t>
              </a:r>
              <a:r>
                <a:rPr lang="en-US" altLang="zh-TW" dirty="0"/>
                <a:t>10</a:t>
              </a:r>
              <a:r>
                <a:rPr lang="zh-TW" altLang="en-US" dirty="0"/>
                <a:t>高</a:t>
              </a:r>
              <a:r>
                <a:rPr lang="zh-TW" altLang="en-US" dirty="0">
                  <a:solidFill>
                    <a:schemeClr val="tx1"/>
                  </a:solidFill>
                </a:rPr>
                <a:t>相關度</a:t>
              </a:r>
              <a:r>
                <a:rPr lang="zh-TW" altLang="en-US" dirty="0"/>
                <a:t>的歌曲作為</a:t>
              </a:r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zh-TW" altLang="en-US" dirty="0"/>
                <a:t>推薦歌曲</a:t>
              </a:r>
            </a:p>
            <a:p>
              <a:pPr algn="ctr"/>
              <a:endParaRPr lang="zh-TW" altLang="en-US" dirty="0"/>
            </a:p>
          </p:txBody>
        </p:sp>
        <p:sp>
          <p:nvSpPr>
            <p:cNvPr id="14" name="向右箭號 13">
              <a:extLst>
                <a:ext uri="{FF2B5EF4-FFF2-40B4-BE49-F238E27FC236}">
                  <a16:creationId xmlns:a16="http://schemas.microsoft.com/office/drawing/2014/main" id="{530BEDCA-9067-3645-A8DD-A205F99AD181}"/>
                </a:ext>
              </a:extLst>
            </p:cNvPr>
            <p:cNvSpPr/>
            <p:nvPr/>
          </p:nvSpPr>
          <p:spPr>
            <a:xfrm>
              <a:off x="3147822" y="2164123"/>
              <a:ext cx="804672" cy="56692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>
              <a:extLst>
                <a:ext uri="{FF2B5EF4-FFF2-40B4-BE49-F238E27FC236}">
                  <a16:creationId xmlns:a16="http://schemas.microsoft.com/office/drawing/2014/main" id="{E4497404-DAA7-FA46-8166-D08B6340B90D}"/>
                </a:ext>
              </a:extLst>
            </p:cNvPr>
            <p:cNvSpPr/>
            <p:nvPr/>
          </p:nvSpPr>
          <p:spPr>
            <a:xfrm>
              <a:off x="7009638" y="2177071"/>
              <a:ext cx="804672" cy="56692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下箭號 15">
              <a:extLst>
                <a:ext uri="{FF2B5EF4-FFF2-40B4-BE49-F238E27FC236}">
                  <a16:creationId xmlns:a16="http://schemas.microsoft.com/office/drawing/2014/main" id="{35C55AFB-5919-AF4F-8D88-548A856D7DA1}"/>
                </a:ext>
              </a:extLst>
            </p:cNvPr>
            <p:cNvSpPr/>
            <p:nvPr/>
          </p:nvSpPr>
          <p:spPr>
            <a:xfrm>
              <a:off x="9070073" y="3367515"/>
              <a:ext cx="598932" cy="704088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向右箭號 16">
              <a:extLst>
                <a:ext uri="{FF2B5EF4-FFF2-40B4-BE49-F238E27FC236}">
                  <a16:creationId xmlns:a16="http://schemas.microsoft.com/office/drawing/2014/main" id="{4210E406-F6AF-D746-8C5D-8CF6F8CDC48C}"/>
                </a:ext>
              </a:extLst>
            </p:cNvPr>
            <p:cNvSpPr/>
            <p:nvPr/>
          </p:nvSpPr>
          <p:spPr>
            <a:xfrm rot="10800000">
              <a:off x="7009638" y="4843228"/>
              <a:ext cx="804672" cy="56692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170" name="Picture 2" descr="Flow chart">
            <a:extLst>
              <a:ext uri="{FF2B5EF4-FFF2-40B4-BE49-F238E27FC236}">
                <a16:creationId xmlns:a16="http://schemas.microsoft.com/office/drawing/2014/main" id="{D6AC269F-E06A-1D49-BDB5-77B8FE38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517" y="465835"/>
            <a:ext cx="926002" cy="9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E675886-9943-1F46-93D9-A5B778335A0B}"/>
              </a:ext>
            </a:extLst>
          </p:cNvPr>
          <p:cNvSpPr txBox="1">
            <a:spLocks/>
          </p:cNvSpPr>
          <p:nvPr/>
        </p:nvSpPr>
        <p:spPr>
          <a:xfrm>
            <a:off x="699598" y="232179"/>
            <a:ext cx="4198223" cy="10921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6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系統運行架構說明</a:t>
            </a:r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3A56DDF4-4A14-0642-A7D2-764512131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187" y="1562872"/>
            <a:ext cx="8145518" cy="294015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利用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 Socket 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去達到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 Python 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的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 Server 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端與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 Android 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的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 Client 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端之間資料的接收與傳送。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Android 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將使用者的輸入的資料透過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 Socket 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傳到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 Python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去進行資料分析，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Python 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將分析完的結果以相同的方式將結果傳回給</a:t>
            </a:r>
            <a:r>
              <a:rPr lang="en-US" altLang="zh-TW" sz="2200" dirty="0">
                <a:latin typeface="+mn-ea"/>
                <a:cs typeface="Yuppy SC" panose="020F0603040207020204" pitchFamily="34" charset="-122"/>
              </a:rPr>
              <a:t> Android</a:t>
            </a:r>
            <a:r>
              <a:rPr lang="zh-TW" altLang="zh-TW" sz="2200" dirty="0">
                <a:latin typeface="+mn-ea"/>
                <a:cs typeface="Yuppy SC" panose="020F0603040207020204" pitchFamily="34" charset="-122"/>
              </a:rPr>
              <a:t>。</a:t>
            </a:r>
            <a:endParaRPr lang="zh-TW" altLang="en-US" sz="2200" dirty="0">
              <a:latin typeface="+mn-ea"/>
              <a:cs typeface="Yuppy SC" panose="020F0603040207020204" pitchFamily="34" charset="-122"/>
            </a:endParaRPr>
          </a:p>
        </p:txBody>
      </p:sp>
      <p:pic>
        <p:nvPicPr>
          <p:cNvPr id="8" name="image6.png">
            <a:extLst>
              <a:ext uri="{FF2B5EF4-FFF2-40B4-BE49-F238E27FC236}">
                <a16:creationId xmlns:a16="http://schemas.microsoft.com/office/drawing/2014/main" id="{B2DEEE87-AC94-2740-87A7-D379C063EAB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467955" y="3755004"/>
            <a:ext cx="6206463" cy="287986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9721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74F56D6-C68A-BD41-8490-D7C50FB381E0}"/>
              </a:ext>
            </a:extLst>
          </p:cNvPr>
          <p:cNvGrpSpPr/>
          <p:nvPr/>
        </p:nvGrpSpPr>
        <p:grpSpPr>
          <a:xfrm>
            <a:off x="3813005" y="2367244"/>
            <a:ext cx="5593405" cy="2205706"/>
            <a:chOff x="1092338" y="1685100"/>
            <a:chExt cx="1156592" cy="1085810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0E24CA0-251F-134F-8346-27819834AC81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02DCB5E-7EEC-D54A-A4A2-D762B654D39A}"/>
                </a:ext>
              </a:extLst>
            </p:cNvPr>
            <p:cNvSpPr txBox="1"/>
            <p:nvPr/>
          </p:nvSpPr>
          <p:spPr>
            <a:xfrm>
              <a:off x="1217541" y="2004183"/>
              <a:ext cx="928175" cy="4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5400" dirty="0" smtClean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系統特色</a:t>
              </a:r>
              <a:endParaRPr kumimoji="1" lang="zh-TW" altLang="en-US" sz="54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endParaRPr>
            </a:p>
          </p:txBody>
        </p:sp>
      </p:grpSp>
      <p:pic>
        <p:nvPicPr>
          <p:cNvPr id="1026" name="Picture 2" descr="Smartphone">
            <a:extLst>
              <a:ext uri="{FF2B5EF4-FFF2-40B4-BE49-F238E27FC236}">
                <a16:creationId xmlns:a16="http://schemas.microsoft.com/office/drawing/2014/main" id="{6545104B-0578-E647-80A6-FBE62BB5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61" y="2817211"/>
            <a:ext cx="1755739" cy="175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33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8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文字方塊 9"/>
          <p:cNvSpPr txBox="1"/>
          <p:nvPr/>
        </p:nvSpPr>
        <p:spPr>
          <a:xfrm>
            <a:off x="1133061" y="815294"/>
            <a:ext cx="369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系統特色</a:t>
            </a:r>
            <a:endParaRPr lang="zh-TW" altLang="en-US" sz="3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12574" y="2216711"/>
            <a:ext cx="100782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latin typeface="+mn-ea"/>
              </a:rPr>
              <a:t>1.</a:t>
            </a:r>
            <a:r>
              <a:rPr lang="zh-TW" altLang="en-US" sz="2600" dirty="0" smtClean="0">
                <a:latin typeface="+mn-ea"/>
              </a:rPr>
              <a:t> </a:t>
            </a:r>
            <a:r>
              <a:rPr lang="zh-TW" altLang="en-US" sz="2600" dirty="0" smtClean="0"/>
              <a:t>使用者</a:t>
            </a:r>
            <a:r>
              <a:rPr lang="zh-TW" altLang="zh-TW" sz="2600" dirty="0" smtClean="0"/>
              <a:t>透過</a:t>
            </a:r>
            <a:r>
              <a:rPr lang="zh-TW" altLang="zh-TW" sz="2600" dirty="0"/>
              <a:t>分類以及相關</a:t>
            </a:r>
            <a:r>
              <a:rPr lang="zh-TW" altLang="zh-TW" sz="2600" dirty="0" smtClean="0"/>
              <a:t>詞語</a:t>
            </a:r>
            <a:r>
              <a:rPr lang="zh-TW" altLang="en-US" sz="2600" dirty="0"/>
              <a:t>的</a:t>
            </a:r>
            <a:r>
              <a:rPr lang="zh-TW" altLang="en-US" sz="2600" dirty="0" smtClean="0"/>
              <a:t>方式來</a:t>
            </a:r>
            <a:r>
              <a:rPr lang="zh-TW" altLang="zh-TW" sz="2600" dirty="0" smtClean="0"/>
              <a:t>傳達</a:t>
            </a:r>
            <a:r>
              <a:rPr lang="zh-TW" altLang="zh-TW" sz="2600" dirty="0"/>
              <a:t>自身的</a:t>
            </a:r>
            <a:r>
              <a:rPr lang="zh-TW" altLang="zh-TW" sz="2600" dirty="0" smtClean="0"/>
              <a:t>情境</a:t>
            </a:r>
            <a:r>
              <a:rPr lang="zh-TW" altLang="en-US" sz="2600" dirty="0" smtClean="0"/>
              <a:t>讓系統做到情境式的推薦</a:t>
            </a:r>
            <a:endParaRPr lang="zh-TW" altLang="zh-TW" sz="2600" dirty="0"/>
          </a:p>
          <a:p>
            <a:endParaRPr lang="en-US" altLang="zh-TW" sz="2600" dirty="0" smtClean="0">
              <a:latin typeface="+mn-ea"/>
            </a:endParaRPr>
          </a:p>
          <a:p>
            <a:r>
              <a:rPr lang="en-US" altLang="zh-TW" sz="2600" dirty="0" smtClean="0">
                <a:latin typeface="+mn-ea"/>
              </a:rPr>
              <a:t>2.</a:t>
            </a:r>
            <a:r>
              <a:rPr lang="zh-TW" altLang="en-US" sz="2600" smtClean="0">
                <a:latin typeface="+mn-ea"/>
              </a:rPr>
              <a:t> 利用</a:t>
            </a:r>
            <a:r>
              <a:rPr lang="zh-TW" altLang="en-US" sz="2600" smtClean="0">
                <a:latin typeface="+mn-ea"/>
              </a:rPr>
              <a:t>機器學習</a:t>
            </a:r>
            <a:r>
              <a:rPr lang="zh-TW" altLang="en-US" sz="2600" dirty="0" smtClean="0">
                <a:latin typeface="+mn-ea"/>
              </a:rPr>
              <a:t>及人工智慧的方式推薦歌曲給使用者</a:t>
            </a:r>
            <a:endParaRPr lang="zh-TW" altLang="en-US" sz="2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975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B5FA502F-5757-D143-963D-0A351233B850}"/>
              </a:ext>
            </a:extLst>
          </p:cNvPr>
          <p:cNvSpPr txBox="1">
            <a:spLocks/>
          </p:cNvSpPr>
          <p:nvPr/>
        </p:nvSpPr>
        <p:spPr>
          <a:xfrm>
            <a:off x="626089" y="380880"/>
            <a:ext cx="3928542" cy="8377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8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對比影片（畢業）</a:t>
            </a:r>
            <a:r>
              <a:rPr kumimoji="1" lang="en-US" altLang="zh-TW" sz="2800" dirty="0">
                <a:latin typeface="Vladimir Script" panose="03050402040407070305" pitchFamily="66" charset="0"/>
                <a:ea typeface="HanziPen SC" panose="03000300000000000000" pitchFamily="66" charset="-122"/>
                <a:cs typeface="Arial" panose="020B0604020202020204" pitchFamily="34" charset="0"/>
              </a:rPr>
              <a:t>After</a:t>
            </a:r>
            <a:endParaRPr kumimoji="1" lang="zh-TW" altLang="en-US" sz="2800" dirty="0">
              <a:latin typeface="Vladimir Script" panose="03050402040407070305" pitchFamily="66" charset="0"/>
              <a:ea typeface="HanziPen SC" panose="030003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591736" y="6409461"/>
            <a:ext cx="46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影片來源：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https://www.bilibili.com/video/BV1mc411h7tF/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208379" y="747861"/>
            <a:ext cx="385387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Vladimir Script" panose="03050402040407070305" pitchFamily="66" charset="0"/>
                <a:ea typeface="HanziPen SC" panose="03000300000000000000" pitchFamily="66" charset="-122"/>
                <a:cs typeface="Arial" panose="020B0604020202020204" pitchFamily="34" charset="0"/>
              </a:rPr>
              <a:t>使用音樂 ：郭靜 往未來飛的客機</a:t>
            </a:r>
          </a:p>
        </p:txBody>
      </p:sp>
      <p:pic>
        <p:nvPicPr>
          <p:cNvPr id="7" name="畢業(改)剪裁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748" y="1678033"/>
            <a:ext cx="9932504" cy="42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74F56D6-C68A-BD41-8490-D7C50FB381E0}"/>
              </a:ext>
            </a:extLst>
          </p:cNvPr>
          <p:cNvGrpSpPr/>
          <p:nvPr/>
        </p:nvGrpSpPr>
        <p:grpSpPr>
          <a:xfrm>
            <a:off x="3813005" y="2367244"/>
            <a:ext cx="5593405" cy="2205706"/>
            <a:chOff x="1092338" y="1685100"/>
            <a:chExt cx="1156592" cy="1085810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0E24CA0-251F-134F-8346-27819834AC81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02DCB5E-7EEC-D54A-A4A2-D762B654D39A}"/>
                </a:ext>
              </a:extLst>
            </p:cNvPr>
            <p:cNvSpPr txBox="1"/>
            <p:nvPr/>
          </p:nvSpPr>
          <p:spPr>
            <a:xfrm>
              <a:off x="1217541" y="2004183"/>
              <a:ext cx="928175" cy="4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54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系統操作示範</a:t>
              </a:r>
            </a:p>
          </p:txBody>
        </p:sp>
      </p:grpSp>
      <p:pic>
        <p:nvPicPr>
          <p:cNvPr id="1026" name="Picture 2" descr="Smartphone">
            <a:extLst>
              <a:ext uri="{FF2B5EF4-FFF2-40B4-BE49-F238E27FC236}">
                <a16:creationId xmlns:a16="http://schemas.microsoft.com/office/drawing/2014/main" id="{6545104B-0578-E647-80A6-FBE62BB5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61" y="2817211"/>
            <a:ext cx="1755739" cy="175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23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p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7333" y="109330"/>
            <a:ext cx="3365718" cy="6748670"/>
          </a:xfrm>
        </p:spPr>
      </p:pic>
    </p:spTree>
    <p:extLst>
      <p:ext uri="{BB962C8B-B14F-4D97-AF65-F5344CB8AC3E}">
        <p14:creationId xmlns:p14="http://schemas.microsoft.com/office/powerpoint/2010/main" val="68306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6A0057C9-A30D-1E44-9E21-90C15890761F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13" name="Picture 4" descr="白色大理石背景White – Cxstra">
              <a:extLst>
                <a:ext uri="{FF2B5EF4-FFF2-40B4-BE49-F238E27FC236}">
                  <a16:creationId xmlns:a16="http://schemas.microsoft.com/office/drawing/2014/main" id="{A8188F10-5C3B-AA42-8024-57C548B30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白色大理石背景White – Cxstra">
              <a:extLst>
                <a:ext uri="{FF2B5EF4-FFF2-40B4-BE49-F238E27FC236}">
                  <a16:creationId xmlns:a16="http://schemas.microsoft.com/office/drawing/2014/main" id="{EB8F3B5F-882E-2F4F-AC4E-DCAE8DC0B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4266" b="5673"/>
          <a:stretch/>
        </p:blipFill>
        <p:spPr>
          <a:xfrm>
            <a:off x="991703" y="503444"/>
            <a:ext cx="2923031" cy="5851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1289" t="5918" r="-1289" b="6153"/>
          <a:stretch/>
        </p:blipFill>
        <p:spPr>
          <a:xfrm>
            <a:off x="4686459" y="503444"/>
            <a:ext cx="2993939" cy="5851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t="5701" b="5952"/>
          <a:stretch/>
        </p:blipFill>
        <p:spPr>
          <a:xfrm>
            <a:off x="8452123" y="489562"/>
            <a:ext cx="2993939" cy="5878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47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2.png">
            <a:extLst>
              <a:ext uri="{FF2B5EF4-FFF2-40B4-BE49-F238E27FC236}">
                <a16:creationId xmlns:a16="http://schemas.microsoft.com/office/drawing/2014/main" id="{0A0C5459-4750-5846-9EEC-6BA981CB7E61}"/>
              </a:ext>
            </a:extLst>
          </p:cNvPr>
          <p:cNvPicPr/>
          <p:nvPr/>
        </p:nvPicPr>
        <p:blipFill rotWithShape="1">
          <a:blip r:embed="rId3"/>
          <a:srcRect t="3058"/>
          <a:stretch/>
        </p:blipFill>
        <p:spPr>
          <a:xfrm>
            <a:off x="2581333" y="662235"/>
            <a:ext cx="2889722" cy="575343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10" name="image24.png">
            <a:extLst>
              <a:ext uri="{FF2B5EF4-FFF2-40B4-BE49-F238E27FC236}">
                <a16:creationId xmlns:a16="http://schemas.microsoft.com/office/drawing/2014/main" id="{047D77A6-B66E-C249-AED5-2DCFC213C915}"/>
              </a:ext>
            </a:extLst>
          </p:cNvPr>
          <p:cNvPicPr/>
          <p:nvPr/>
        </p:nvPicPr>
        <p:blipFill rotWithShape="1">
          <a:blip r:embed="rId4"/>
          <a:srcRect t="2978"/>
          <a:stretch/>
        </p:blipFill>
        <p:spPr>
          <a:xfrm>
            <a:off x="6627341" y="662235"/>
            <a:ext cx="2889722" cy="575343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BB77B09-BA11-2040-887D-B85A06B71951}"/>
              </a:ext>
            </a:extLst>
          </p:cNvPr>
          <p:cNvSpPr txBox="1"/>
          <p:nvPr/>
        </p:nvSpPr>
        <p:spPr>
          <a:xfrm>
            <a:off x="1194388" y="60463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推薦音樂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C7E6DC3-C522-2E47-A89A-2AE581E7B76C}"/>
              </a:ext>
            </a:extLst>
          </p:cNvPr>
          <p:cNvSpPr txBox="1"/>
          <p:nvPr/>
        </p:nvSpPr>
        <p:spPr>
          <a:xfrm>
            <a:off x="9796012" y="60463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音樂播放</a:t>
            </a:r>
          </a:p>
        </p:txBody>
      </p:sp>
    </p:spTree>
    <p:extLst>
      <p:ext uri="{BB962C8B-B14F-4D97-AF65-F5344CB8AC3E}">
        <p14:creationId xmlns:p14="http://schemas.microsoft.com/office/powerpoint/2010/main" val="25578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14.png">
            <a:extLst>
              <a:ext uri="{FF2B5EF4-FFF2-40B4-BE49-F238E27FC236}">
                <a16:creationId xmlns:a16="http://schemas.microsoft.com/office/drawing/2014/main" id="{D3C00AF1-1F70-B948-A135-72A8BD96804D}"/>
              </a:ext>
            </a:extLst>
          </p:cNvPr>
          <p:cNvPicPr/>
          <p:nvPr/>
        </p:nvPicPr>
        <p:blipFill rotWithShape="1">
          <a:blip r:embed="rId3"/>
          <a:srcRect t="3230"/>
          <a:stretch/>
        </p:blipFill>
        <p:spPr>
          <a:xfrm>
            <a:off x="6858000" y="757804"/>
            <a:ext cx="2680970" cy="53423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8" name="image24.png">
            <a:extLst>
              <a:ext uri="{FF2B5EF4-FFF2-40B4-BE49-F238E27FC236}">
                <a16:creationId xmlns:a16="http://schemas.microsoft.com/office/drawing/2014/main" id="{22CF3AA7-D163-0645-8534-7B7C0EE7927F}"/>
              </a:ext>
            </a:extLst>
          </p:cNvPr>
          <p:cNvPicPr/>
          <p:nvPr/>
        </p:nvPicPr>
        <p:blipFill rotWithShape="1">
          <a:blip r:embed="rId4"/>
          <a:srcRect t="2894"/>
          <a:stretch/>
        </p:blipFill>
        <p:spPr>
          <a:xfrm>
            <a:off x="2884634" y="757804"/>
            <a:ext cx="2680970" cy="53423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8B8B4BD-17CB-2C44-A659-7382678239B7}"/>
              </a:ext>
            </a:extLst>
          </p:cNvPr>
          <p:cNvSpPr/>
          <p:nvPr/>
        </p:nvSpPr>
        <p:spPr>
          <a:xfrm>
            <a:off x="4502476" y="4349578"/>
            <a:ext cx="475513" cy="4755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向左箭號 10">
            <a:extLst>
              <a:ext uri="{FF2B5EF4-FFF2-40B4-BE49-F238E27FC236}">
                <a16:creationId xmlns:a16="http://schemas.microsoft.com/office/drawing/2014/main" id="{B97ABC77-F2F7-B84B-93F4-277BCBDA37A6}"/>
              </a:ext>
            </a:extLst>
          </p:cNvPr>
          <p:cNvSpPr/>
          <p:nvPr/>
        </p:nvSpPr>
        <p:spPr>
          <a:xfrm>
            <a:off x="8866944" y="1719436"/>
            <a:ext cx="457200" cy="284205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1EC7150-FE9E-1944-8DFC-97331CE98E2D}"/>
              </a:ext>
            </a:extLst>
          </p:cNvPr>
          <p:cNvSpPr txBox="1"/>
          <p:nvPr/>
        </p:nvSpPr>
        <p:spPr>
          <a:xfrm>
            <a:off x="9538970" y="1661483"/>
            <a:ext cx="882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Delete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6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74F56D6-C68A-BD41-8490-D7C50FB381E0}"/>
              </a:ext>
            </a:extLst>
          </p:cNvPr>
          <p:cNvGrpSpPr/>
          <p:nvPr/>
        </p:nvGrpSpPr>
        <p:grpSpPr>
          <a:xfrm>
            <a:off x="3112261" y="2513183"/>
            <a:ext cx="5593405" cy="2205706"/>
            <a:chOff x="1092338" y="1685100"/>
            <a:chExt cx="1156592" cy="1085810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0E24CA0-251F-134F-8346-27819834AC81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02DCB5E-7EEC-D54A-A4A2-D762B654D39A}"/>
                </a:ext>
              </a:extLst>
            </p:cNvPr>
            <p:cNvSpPr txBox="1"/>
            <p:nvPr/>
          </p:nvSpPr>
          <p:spPr>
            <a:xfrm>
              <a:off x="1248030" y="1978013"/>
              <a:ext cx="845208" cy="49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6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使用者心得</a:t>
              </a:r>
            </a:p>
          </p:txBody>
        </p:sp>
      </p:grpSp>
      <p:pic>
        <p:nvPicPr>
          <p:cNvPr id="4098" name="Picture 2" descr="Thinking bubble">
            <a:extLst>
              <a:ext uri="{FF2B5EF4-FFF2-40B4-BE49-F238E27FC236}">
                <a16:creationId xmlns:a16="http://schemas.microsoft.com/office/drawing/2014/main" id="{CEFD9D7C-427A-4747-B256-33E9626EF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10" y="400627"/>
            <a:ext cx="2581564" cy="25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2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圖片 12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r="11335"/>
          <a:stretch/>
        </p:blipFill>
        <p:spPr>
          <a:xfrm>
            <a:off x="6137564" y="375289"/>
            <a:ext cx="5381724" cy="2985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圖片 13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0"/>
          <a:stretch/>
        </p:blipFill>
        <p:spPr>
          <a:xfrm>
            <a:off x="585177" y="375289"/>
            <a:ext cx="5381726" cy="2927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圖片 14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07" y="3509224"/>
            <a:ext cx="5578401" cy="2927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圖片 15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64" y="3509224"/>
            <a:ext cx="5462584" cy="2995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315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E797FF4C-0C14-E948-8F18-F4F7305898D6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23" name="Picture 4" descr="白色大理石背景White – Cxstra">
              <a:extLst>
                <a:ext uri="{FF2B5EF4-FFF2-40B4-BE49-F238E27FC236}">
                  <a16:creationId xmlns:a16="http://schemas.microsoft.com/office/drawing/2014/main" id="{224FA833-5280-A94E-B567-87CCA86F1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白色大理石背景White – Cxstra">
              <a:extLst>
                <a:ext uri="{FF2B5EF4-FFF2-40B4-BE49-F238E27FC236}">
                  <a16:creationId xmlns:a16="http://schemas.microsoft.com/office/drawing/2014/main" id="{FCB8C2B7-29CF-854A-AB49-B82251CCF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329183" y="275748"/>
            <a:ext cx="7940173" cy="3147907"/>
            <a:chOff x="341745" y="406777"/>
            <a:chExt cx="7398328" cy="349139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5FE4007C-E323-2745-9D2C-2D61366669BC}"/>
                </a:ext>
              </a:extLst>
            </p:cNvPr>
            <p:cNvGrpSpPr/>
            <p:nvPr/>
          </p:nvGrpSpPr>
          <p:grpSpPr>
            <a:xfrm>
              <a:off x="341745" y="406777"/>
              <a:ext cx="7398328" cy="3491399"/>
              <a:chOff x="2084008" y="3740726"/>
              <a:chExt cx="7138868" cy="2570363"/>
            </a:xfrm>
          </p:grpSpPr>
          <p:pic>
            <p:nvPicPr>
              <p:cNvPr id="7" name="圖片 6" descr="畫面剪輯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03"/>
              <a:stretch/>
            </p:blipFill>
            <p:spPr>
              <a:xfrm>
                <a:off x="2084008" y="3740726"/>
                <a:ext cx="7138868" cy="2570363"/>
              </a:xfrm>
              <a:prstGeom prst="rect">
                <a:avLst/>
              </a:prstGeom>
              <a:ln>
                <a:noFill/>
              </a:ln>
              <a:effectLst>
                <a:softEdge rad="63500"/>
              </a:effec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2611792" y="4824818"/>
                <a:ext cx="1939426" cy="2935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045036" y="5259276"/>
                <a:ext cx="1288473" cy="32256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1123676" y="535709"/>
              <a:ext cx="220234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20145" y="840509"/>
              <a:ext cx="2355273" cy="2770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2324" y="1117600"/>
              <a:ext cx="2669310" cy="258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6CA0A07-3324-904A-9193-1A481AA182C3}"/>
              </a:ext>
            </a:extLst>
          </p:cNvPr>
          <p:cNvGrpSpPr/>
          <p:nvPr/>
        </p:nvGrpSpPr>
        <p:grpSpPr>
          <a:xfrm>
            <a:off x="4544231" y="2924603"/>
            <a:ext cx="7510158" cy="3786909"/>
            <a:chOff x="2170966" y="343403"/>
            <a:chExt cx="7138868" cy="3397323"/>
          </a:xfrm>
        </p:grpSpPr>
        <p:pic>
          <p:nvPicPr>
            <p:cNvPr id="3" name="圖片 2" descr="畫面剪輯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70966" y="343403"/>
              <a:ext cx="7138868" cy="3397323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  <p:sp>
          <p:nvSpPr>
            <p:cNvPr id="8" name="矩形 7"/>
            <p:cNvSpPr/>
            <p:nvPr/>
          </p:nvSpPr>
          <p:spPr>
            <a:xfrm>
              <a:off x="4094439" y="2700066"/>
              <a:ext cx="978634" cy="3194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241053" y="800100"/>
              <a:ext cx="1084038" cy="2604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233312" y="3349010"/>
              <a:ext cx="867798" cy="28088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241053" y="1662958"/>
              <a:ext cx="1437329" cy="28088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15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0F494D3A-1D7B-DB47-AA4D-3415948BB65D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8" name="Picture 4" descr="白色大理石背景White – Cxstra">
              <a:extLst>
                <a:ext uri="{FF2B5EF4-FFF2-40B4-BE49-F238E27FC236}">
                  <a16:creationId xmlns:a16="http://schemas.microsoft.com/office/drawing/2014/main" id="{696BB931-6655-8A49-82F4-A1972434A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白色大理石背景White – Cxstra">
              <a:extLst>
                <a:ext uri="{FF2B5EF4-FFF2-40B4-BE49-F238E27FC236}">
                  <a16:creationId xmlns:a16="http://schemas.microsoft.com/office/drawing/2014/main" id="{BC76B480-BD5F-524D-9551-3B448CC9A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471610"/>
              </p:ext>
            </p:extLst>
          </p:nvPr>
        </p:nvGraphicFramePr>
        <p:xfrm>
          <a:off x="281710" y="907667"/>
          <a:ext cx="11628580" cy="530979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843835">
                  <a:extLst>
                    <a:ext uri="{9D8B030D-6E8A-4147-A177-3AD203B41FA5}">
                      <a16:colId xmlns:a16="http://schemas.microsoft.com/office/drawing/2014/main" val="4039701735"/>
                    </a:ext>
                  </a:extLst>
                </a:gridCol>
                <a:gridCol w="1520456">
                  <a:extLst>
                    <a:ext uri="{9D8B030D-6E8A-4147-A177-3AD203B41FA5}">
                      <a16:colId xmlns:a16="http://schemas.microsoft.com/office/drawing/2014/main" val="3320751143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3347975191"/>
                    </a:ext>
                  </a:extLst>
                </a:gridCol>
                <a:gridCol w="1212112">
                  <a:extLst>
                    <a:ext uri="{9D8B030D-6E8A-4147-A177-3AD203B41FA5}">
                      <a16:colId xmlns:a16="http://schemas.microsoft.com/office/drawing/2014/main" val="1956127420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84256613"/>
                    </a:ext>
                  </a:extLst>
                </a:gridCol>
                <a:gridCol w="2618400">
                  <a:extLst>
                    <a:ext uri="{9D8B030D-6E8A-4147-A177-3AD203B41FA5}">
                      <a16:colId xmlns:a16="http://schemas.microsoft.com/office/drawing/2014/main" val="3509330252"/>
                    </a:ext>
                  </a:extLst>
                </a:gridCol>
              </a:tblGrid>
              <a:tr h="5432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測試者姓名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點選的選項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輸入的相關詞語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選擇節奏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/>
                        <a:t>App </a:t>
                      </a:r>
                      <a:r>
                        <a:rPr lang="zh-TW" altLang="en-US" dirty="0"/>
                        <a:t>挑出的歌曲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評價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641819"/>
                  </a:ext>
                </a:extLst>
              </a:tr>
              <a:tr h="7254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洪 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 倚（</a:t>
                      </a:r>
                      <a:r>
                        <a:rPr lang="zh-TW" altLang="en-US" u="none" strike="noStrike" kern="100" baseline="0" dirty="0"/>
                        <a:t>朋友）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/>
                        <a:t>Party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快節奏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離開地球表面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歌曲可以更廣泛一點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2867512"/>
                  </a:ext>
                </a:extLst>
              </a:tr>
              <a:tr h="82491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黃 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 方（</a:t>
                      </a:r>
                      <a:r>
                        <a:rPr lang="zh-TW" altLang="en-US" u="none" strike="noStrike" kern="100" baseline="0" dirty="0"/>
                        <a:t>朋友）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親情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慢節奏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寫給未來的孩子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透過這個 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 可以快速查到想要找的曲風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8584556"/>
                  </a:ext>
                </a:extLst>
              </a:tr>
              <a:tr h="110601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許 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 筑（</a:t>
                      </a:r>
                      <a:r>
                        <a:rPr lang="zh-TW" altLang="en-US" u="none" strike="noStrike" kern="100" baseline="0" dirty="0"/>
                        <a:t>朋友）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友情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快樂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我朋友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很創新 音樂如果多一些西洋或是日韓 會不會能打進更多人的市場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37458499"/>
                  </a:ext>
                </a:extLst>
              </a:tr>
              <a:tr h="2110196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none" strike="noStrike" kern="100" baseline="0" dirty="0"/>
                        <a:t>陳 </a:t>
                      </a:r>
                      <a:r>
                        <a:rPr lang="en-US" altLang="zh-TW" u="none" strike="noStrike" kern="100" baseline="0" dirty="0"/>
                        <a:t>X</a:t>
                      </a:r>
                      <a:r>
                        <a:rPr lang="zh-TW" altLang="en-US" u="none" strike="noStrike" kern="100" baseline="0" dirty="0"/>
                        <a:t> 哲</a:t>
                      </a:r>
                      <a:r>
                        <a:rPr lang="zh-TW" altLang="en-US" dirty="0"/>
                        <a:t>（</a:t>
                      </a:r>
                      <a:r>
                        <a:rPr lang="zh-TW" altLang="en-US" u="none" strike="noStrike" kern="100" baseline="0" dirty="0"/>
                        <a:t>朋友）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kern="100" dirty="0">
                          <a:sym typeface="Wingdings" panose="05000000000000000000" pitchFamily="2" charset="2"/>
                        </a:rPr>
                        <a:t>愉快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kern="100" dirty="0">
                          <a:sym typeface="Wingdings" panose="05000000000000000000" pitchFamily="2" charset="2"/>
                        </a:rPr>
                        <a:t>玩耍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一起去旅行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kern="100" dirty="0"/>
                        <a:t>介面可以多點美工部分，會讓人覺得比較不粗製濫造，介面可以有點背景花樣。</a:t>
                      </a:r>
                      <a:r>
                        <a:rPr lang="en-US" altLang="zh-TW" kern="100" dirty="0"/>
                        <a:t>app</a:t>
                      </a:r>
                      <a:r>
                        <a:rPr lang="zh-TW" altLang="en-US" kern="100" dirty="0"/>
                        <a:t>本身可以穩定一點。</a:t>
                      </a:r>
                      <a:endParaRPr lang="en-US" altLang="zh-TW" kern="1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81620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54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E5C94E37-2486-1D4F-A046-FCA55535B26A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EBE3146D-C838-2645-B608-3A9C33565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C17B1EB-B9B4-2E45-AFEF-74CC9CBA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483277"/>
              </p:ext>
            </p:extLst>
          </p:nvPr>
        </p:nvGraphicFramePr>
        <p:xfrm>
          <a:off x="247074" y="1454658"/>
          <a:ext cx="11697852" cy="394868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766999">
                  <a:extLst>
                    <a:ext uri="{9D8B030D-6E8A-4147-A177-3AD203B41FA5}">
                      <a16:colId xmlns:a16="http://schemas.microsoft.com/office/drawing/2014/main" val="1093126257"/>
                    </a:ext>
                  </a:extLst>
                </a:gridCol>
                <a:gridCol w="1551398">
                  <a:extLst>
                    <a:ext uri="{9D8B030D-6E8A-4147-A177-3AD203B41FA5}">
                      <a16:colId xmlns:a16="http://schemas.microsoft.com/office/drawing/2014/main" val="1967711926"/>
                    </a:ext>
                  </a:extLst>
                </a:gridCol>
                <a:gridCol w="1839074">
                  <a:extLst>
                    <a:ext uri="{9D8B030D-6E8A-4147-A177-3AD203B41FA5}">
                      <a16:colId xmlns:a16="http://schemas.microsoft.com/office/drawing/2014/main" val="1620025749"/>
                    </a:ext>
                  </a:extLst>
                </a:gridCol>
                <a:gridCol w="1232899">
                  <a:extLst>
                    <a:ext uri="{9D8B030D-6E8A-4147-A177-3AD203B41FA5}">
                      <a16:colId xmlns:a16="http://schemas.microsoft.com/office/drawing/2014/main" val="1106788496"/>
                    </a:ext>
                  </a:extLst>
                </a:gridCol>
                <a:gridCol w="1941815">
                  <a:extLst>
                    <a:ext uri="{9D8B030D-6E8A-4147-A177-3AD203B41FA5}">
                      <a16:colId xmlns:a16="http://schemas.microsoft.com/office/drawing/2014/main" val="3204502155"/>
                    </a:ext>
                  </a:extLst>
                </a:gridCol>
                <a:gridCol w="3365667">
                  <a:extLst>
                    <a:ext uri="{9D8B030D-6E8A-4147-A177-3AD203B41FA5}">
                      <a16:colId xmlns:a16="http://schemas.microsoft.com/office/drawing/2014/main" val="878489551"/>
                    </a:ext>
                  </a:extLst>
                </a:gridCol>
              </a:tblGrid>
              <a:tr h="5399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測試者姓名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點選的選項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輸入的相關詞語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選擇節奏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 挑出的歌曲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評價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976240"/>
                  </a:ext>
                </a:extLst>
              </a:tr>
              <a:tr h="34087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吳 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 涵（</a:t>
                      </a:r>
                      <a:r>
                        <a:rPr lang="zh-TW" altLang="en-US" u="none" strike="noStrike" kern="100" baseline="0" dirty="0"/>
                        <a:t>朋友）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畢業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風箏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慢節奏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驪歌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 可提供當下無法記得確切歌名，但對曲中關鍵字有特別印象的人使用，覺得和 </a:t>
                      </a:r>
                      <a:r>
                        <a:rPr lang="en-US" altLang="zh-TW" dirty="0"/>
                        <a:t>Shazam</a:t>
                      </a:r>
                      <a:r>
                        <a:rPr lang="zh-TW" altLang="en-US" dirty="0"/>
                        <a:t> 使用搜尋音樂旋律的 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 作搭配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能得到很好的搜尋結果，且下方收藏的功能，貼心地幫使用者紀錄下喜歡的歌曲，日後若資料庫有更多曲目加入，相信會是個值得推薦身邊友人使用的 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3218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9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標題 1">
            <a:extLst>
              <a:ext uri="{FF2B5EF4-FFF2-40B4-BE49-F238E27FC236}">
                <a16:creationId xmlns:a16="http://schemas.microsoft.com/office/drawing/2014/main" id="{3C34CF83-4FE5-7D45-82FA-949BDACB8039}"/>
              </a:ext>
            </a:extLst>
          </p:cNvPr>
          <p:cNvSpPr txBox="1">
            <a:spLocks/>
          </p:cNvSpPr>
          <p:nvPr/>
        </p:nvSpPr>
        <p:spPr>
          <a:xfrm>
            <a:off x="549942" y="198840"/>
            <a:ext cx="4188314" cy="9936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800" dirty="0">
                <a:latin typeface="Arial" panose="020B0604020202020204" pitchFamily="34" charset="0"/>
                <a:ea typeface="HanziPen SC" panose="03000300000000000000" pitchFamily="66" charset="-122"/>
                <a:cs typeface="Arial" panose="020B0604020202020204" pitchFamily="34" charset="0"/>
              </a:rPr>
              <a:t>對比影片（聚會）</a:t>
            </a:r>
            <a:r>
              <a:rPr kumimoji="1" lang="en-US" altLang="zh-TW" sz="2800" dirty="0">
                <a:latin typeface="Vladimir Script" panose="03050402040407070305" pitchFamily="66" charset="0"/>
                <a:ea typeface="HanziPen SC" panose="03000300000000000000"/>
                <a:cs typeface="Arial" panose="020B0604020202020204" pitchFamily="34" charset="0"/>
              </a:rPr>
              <a:t>Before</a:t>
            </a:r>
            <a:endParaRPr kumimoji="1" lang="zh-TW" altLang="en-US" sz="2800" dirty="0">
              <a:latin typeface="Vladimir Script" panose="03050402040407070305" pitchFamily="66" charset="0"/>
              <a:ea typeface="HanziPen SC" panose="030003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809070" y="6449230"/>
            <a:ext cx="8382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影片來源：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https://www.bilibili.com/video/BV1vv411L7A7/?spm_id_from=333.788.recommend_more_video.0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原始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173" y="1391315"/>
            <a:ext cx="10298846" cy="44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C090B4E4-4538-5D42-B9CF-BB7657EACE7B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7" name="Picture 4" descr="白色大理石背景White – Cxstra">
              <a:extLst>
                <a:ext uri="{FF2B5EF4-FFF2-40B4-BE49-F238E27FC236}">
                  <a16:creationId xmlns:a16="http://schemas.microsoft.com/office/drawing/2014/main" id="{B9898120-1E79-5946-ADFC-8B22CCD53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白色大理石背景White – Cxstra">
              <a:extLst>
                <a:ext uri="{FF2B5EF4-FFF2-40B4-BE49-F238E27FC236}">
                  <a16:creationId xmlns:a16="http://schemas.microsoft.com/office/drawing/2014/main" id="{FF228C1A-4CAF-2F4F-AC53-78455BAEE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內容版面配置區 3">
            <a:extLst>
              <a:ext uri="{FF2B5EF4-FFF2-40B4-BE49-F238E27FC236}">
                <a16:creationId xmlns:a16="http://schemas.microsoft.com/office/drawing/2014/main" id="{8820B531-60E2-F747-9C17-FB9D61AB2D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3558647"/>
              </p:ext>
            </p:extLst>
          </p:nvPr>
        </p:nvGraphicFramePr>
        <p:xfrm>
          <a:off x="340591" y="563735"/>
          <a:ext cx="11510818" cy="603214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650540">
                  <a:extLst>
                    <a:ext uri="{9D8B030D-6E8A-4147-A177-3AD203B41FA5}">
                      <a16:colId xmlns:a16="http://schemas.microsoft.com/office/drawing/2014/main" val="1072078981"/>
                    </a:ext>
                  </a:extLst>
                </a:gridCol>
                <a:gridCol w="1423016">
                  <a:extLst>
                    <a:ext uri="{9D8B030D-6E8A-4147-A177-3AD203B41FA5}">
                      <a16:colId xmlns:a16="http://schemas.microsoft.com/office/drawing/2014/main" val="238162063"/>
                    </a:ext>
                  </a:extLst>
                </a:gridCol>
                <a:gridCol w="1972638">
                  <a:extLst>
                    <a:ext uri="{9D8B030D-6E8A-4147-A177-3AD203B41FA5}">
                      <a16:colId xmlns:a16="http://schemas.microsoft.com/office/drawing/2014/main" val="2266606241"/>
                    </a:ext>
                  </a:extLst>
                </a:gridCol>
                <a:gridCol w="1458931">
                  <a:extLst>
                    <a:ext uri="{9D8B030D-6E8A-4147-A177-3AD203B41FA5}">
                      <a16:colId xmlns:a16="http://schemas.microsoft.com/office/drawing/2014/main" val="954951527"/>
                    </a:ext>
                  </a:extLst>
                </a:gridCol>
                <a:gridCol w="2185268">
                  <a:extLst>
                    <a:ext uri="{9D8B030D-6E8A-4147-A177-3AD203B41FA5}">
                      <a16:colId xmlns:a16="http://schemas.microsoft.com/office/drawing/2014/main" val="1656806032"/>
                    </a:ext>
                  </a:extLst>
                </a:gridCol>
                <a:gridCol w="2820425">
                  <a:extLst>
                    <a:ext uri="{9D8B030D-6E8A-4147-A177-3AD203B41FA5}">
                      <a16:colId xmlns:a16="http://schemas.microsoft.com/office/drawing/2014/main" val="2370661805"/>
                    </a:ext>
                  </a:extLst>
                </a:gridCol>
              </a:tblGrid>
              <a:tr h="524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測試者姓名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點選的選項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輸入的相關詞語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選擇節奏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 挑出的歌曲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評價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317966"/>
                  </a:ext>
                </a:extLst>
              </a:tr>
              <a:tr h="1843397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none" strike="noStrike" kern="100" baseline="0" dirty="0"/>
                        <a:t>徐 </a:t>
                      </a:r>
                      <a:r>
                        <a:rPr lang="en-US" altLang="zh-TW" u="none" strike="noStrike" kern="100" baseline="0" dirty="0"/>
                        <a:t>X</a:t>
                      </a:r>
                      <a:r>
                        <a:rPr lang="zh-TW" altLang="en-US" u="none" strike="noStrike" kern="100" baseline="0" dirty="0"/>
                        <a:t> 芹</a:t>
                      </a:r>
                      <a:r>
                        <a:rPr lang="zh-TW" altLang="en-US" dirty="0"/>
                        <a:t>（</a:t>
                      </a:r>
                      <a:r>
                        <a:rPr lang="zh-TW" altLang="en-US" u="none" strike="noStrike" kern="100" baseline="0" dirty="0"/>
                        <a:t>朋友）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kern="100" dirty="0">
                          <a:sym typeface="Wingdings" panose="05000000000000000000" pitchFamily="2" charset="2"/>
                        </a:rPr>
                        <a:t>正向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kern="100" dirty="0">
                          <a:sym typeface="Wingdings" panose="05000000000000000000" pitchFamily="2" charset="2"/>
                        </a:rPr>
                        <a:t>尷尬</a:t>
                      </a:r>
                      <a:endParaRPr lang="en-US" altLang="zh-TW" kern="100" dirty="0"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在不確定的世界裡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kern="100" dirty="0"/>
                        <a:t>個人覺得場合和情緒的部分，選項有點偏少，但就試用來說還不錯，該有的都有，連正向 </a:t>
                      </a:r>
                      <a:r>
                        <a:rPr lang="en-US" altLang="zh-TW" kern="100" dirty="0"/>
                        <a:t>+</a:t>
                      </a:r>
                      <a:r>
                        <a:rPr lang="zh-TW" altLang="en-US" kern="100" dirty="0"/>
                        <a:t> 尷尬都找的到</a:t>
                      </a:r>
                      <a:r>
                        <a:rPr lang="en-US" altLang="zh-TW" kern="100" dirty="0"/>
                        <a:t>XDDD</a:t>
                      </a:r>
                      <a:endParaRPr lang="en-US" altLang="zh-TW" kern="1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38442210"/>
                  </a:ext>
                </a:extLst>
              </a:tr>
              <a:tr h="1640462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none" strike="noStrike" kern="100" baseline="0" dirty="0"/>
                        <a:t>陳 </a:t>
                      </a:r>
                      <a:r>
                        <a:rPr lang="en-US" altLang="zh-TW" u="none" strike="noStrike" kern="100" baseline="0" dirty="0"/>
                        <a:t>X</a:t>
                      </a:r>
                      <a:r>
                        <a:rPr lang="zh-TW" altLang="en-US" u="none" strike="noStrike" kern="100" baseline="0" dirty="0"/>
                        <a:t> 喬</a:t>
                      </a:r>
                      <a:r>
                        <a:rPr lang="zh-TW" altLang="en-US" dirty="0"/>
                        <a:t>（</a:t>
                      </a:r>
                      <a:r>
                        <a:rPr lang="zh-TW" altLang="en-US" u="none" strike="noStrike" kern="100" baseline="0" dirty="0"/>
                        <a:t>朋友）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友情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家人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我朋友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kern="100" dirty="0"/>
                        <a:t>提出</a:t>
                      </a:r>
                      <a:r>
                        <a:rPr lang="en-US" altLang="zh-TW" kern="100" dirty="0"/>
                        <a:t>[</a:t>
                      </a:r>
                      <a:r>
                        <a:rPr lang="zh-TW" altLang="en-US" kern="100" dirty="0"/>
                        <a:t>友情 家人</a:t>
                      </a:r>
                      <a:r>
                        <a:rPr lang="en-US" altLang="zh-TW" kern="100" dirty="0"/>
                        <a:t>]</a:t>
                      </a:r>
                      <a:r>
                        <a:rPr lang="zh-TW" altLang="en-US" kern="100" dirty="0"/>
                        <a:t>推薦出來的歌很符合主題，</a:t>
                      </a:r>
                      <a:r>
                        <a:rPr lang="en-US" altLang="zh-TW" kern="100" dirty="0"/>
                        <a:t>app</a:t>
                      </a:r>
                      <a:r>
                        <a:rPr lang="zh-TW" altLang="en-US" kern="100" dirty="0"/>
                        <a:t> 的介面也做得很棒，是個很創新的題材呢～</a:t>
                      </a:r>
                      <a:endParaRPr lang="en-US" altLang="zh-TW" kern="1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6132627"/>
                  </a:ext>
                </a:extLst>
              </a:tr>
              <a:tr h="2023883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none" strike="noStrike" kern="100" baseline="0" dirty="0"/>
                        <a:t>張 </a:t>
                      </a:r>
                      <a:r>
                        <a:rPr lang="en-US" altLang="zh-TW" u="none" strike="noStrike" kern="100" baseline="0" dirty="0"/>
                        <a:t>X</a:t>
                      </a:r>
                      <a:r>
                        <a:rPr lang="zh-TW" altLang="en-US" u="none" strike="noStrike" kern="100" baseline="0" dirty="0"/>
                        <a:t> 云</a:t>
                      </a:r>
                      <a:r>
                        <a:rPr lang="zh-TW" altLang="en-US" dirty="0"/>
                        <a:t>（</a:t>
                      </a:r>
                      <a:r>
                        <a:rPr lang="zh-TW" altLang="en-US" u="none" strike="noStrike" kern="100" baseline="0" dirty="0"/>
                        <a:t>朋友）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畢業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難過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萬有引力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kern="100" dirty="0"/>
                        <a:t>一點進去的介面取向不明確，不太清楚分類目的，會不太知道到底要點哪個。場合的分類也很少，感覺比較偏向學生取向。</a:t>
                      </a:r>
                      <a:endParaRPr lang="en-US" altLang="zh-TW" kern="100" dirty="0"/>
                    </a:p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775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16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33B28A12-AF33-1A4E-B24E-5DD110CE97E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3DC48A01-B6D0-4C46-B514-56D88143D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9CFCA83E-D148-ED4F-B752-EE0566724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174770"/>
              </p:ext>
            </p:extLst>
          </p:nvPr>
        </p:nvGraphicFramePr>
        <p:xfrm>
          <a:off x="340591" y="604777"/>
          <a:ext cx="11510818" cy="591311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650540">
                  <a:extLst>
                    <a:ext uri="{9D8B030D-6E8A-4147-A177-3AD203B41FA5}">
                      <a16:colId xmlns:a16="http://schemas.microsoft.com/office/drawing/2014/main" val="1072078981"/>
                    </a:ext>
                  </a:extLst>
                </a:gridCol>
                <a:gridCol w="1525861">
                  <a:extLst>
                    <a:ext uri="{9D8B030D-6E8A-4147-A177-3AD203B41FA5}">
                      <a16:colId xmlns:a16="http://schemas.microsoft.com/office/drawing/2014/main" val="238162063"/>
                    </a:ext>
                  </a:extLst>
                </a:gridCol>
                <a:gridCol w="1921268">
                  <a:extLst>
                    <a:ext uri="{9D8B030D-6E8A-4147-A177-3AD203B41FA5}">
                      <a16:colId xmlns:a16="http://schemas.microsoft.com/office/drawing/2014/main" val="2266606241"/>
                    </a:ext>
                  </a:extLst>
                </a:gridCol>
                <a:gridCol w="1284269">
                  <a:extLst>
                    <a:ext uri="{9D8B030D-6E8A-4147-A177-3AD203B41FA5}">
                      <a16:colId xmlns:a16="http://schemas.microsoft.com/office/drawing/2014/main" val="954951527"/>
                    </a:ext>
                  </a:extLst>
                </a:gridCol>
                <a:gridCol w="1890445">
                  <a:extLst>
                    <a:ext uri="{9D8B030D-6E8A-4147-A177-3AD203B41FA5}">
                      <a16:colId xmlns:a16="http://schemas.microsoft.com/office/drawing/2014/main" val="1656806032"/>
                    </a:ext>
                  </a:extLst>
                </a:gridCol>
                <a:gridCol w="3238435">
                  <a:extLst>
                    <a:ext uri="{9D8B030D-6E8A-4147-A177-3AD203B41FA5}">
                      <a16:colId xmlns:a16="http://schemas.microsoft.com/office/drawing/2014/main" val="2370661805"/>
                    </a:ext>
                  </a:extLst>
                </a:gridCol>
              </a:tblGrid>
              <a:tr h="5471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測試者姓名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點選的選項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輸入的相關詞語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選擇節奏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 挑出的歌曲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/>
                        <a:t>評價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317966"/>
                  </a:ext>
                </a:extLst>
              </a:tr>
              <a:tr h="913174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none" strike="noStrike" kern="100" baseline="0" dirty="0"/>
                        <a:t>蘇 </a:t>
                      </a:r>
                      <a:r>
                        <a:rPr lang="en-US" altLang="zh-TW" u="none" strike="noStrike" kern="100" baseline="0" dirty="0"/>
                        <a:t>X</a:t>
                      </a:r>
                      <a:r>
                        <a:rPr lang="zh-TW" altLang="en-US" u="none" strike="noStrike" kern="100" baseline="0" dirty="0"/>
                        <a:t> 湘</a:t>
                      </a:r>
                      <a:r>
                        <a:rPr lang="zh-TW" altLang="en-US" dirty="0"/>
                        <a:t>（</a:t>
                      </a:r>
                      <a:r>
                        <a:rPr lang="zh-TW" altLang="en-US" u="none" strike="noStrike" kern="100" baseline="0" dirty="0"/>
                        <a:t>家人）</a:t>
                      </a:r>
                      <a:endParaRPr lang="en-US" altLang="zh-TW" kern="1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kern="100" dirty="0">
                          <a:sym typeface="Wingdings" panose="05000000000000000000" pitchFamily="2" charset="2"/>
                        </a:rPr>
                        <a:t>想念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kern="100" dirty="0">
                          <a:sym typeface="Wingdings" panose="05000000000000000000" pitchFamily="2" charset="2"/>
                        </a:rPr>
                        <a:t>家人</a:t>
                      </a:r>
                      <a:endParaRPr lang="en-US" altLang="zh-TW" kern="100" dirty="0"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老爸的詩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kern="100" dirty="0"/>
                        <a:t>歌曲多一點～尋找的歌曲類別主頁面分類可再多點</a:t>
                      </a:r>
                      <a:endParaRPr lang="en-US" altLang="zh-TW" kern="1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38442210"/>
                  </a:ext>
                </a:extLst>
              </a:tr>
              <a:tr h="2187168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none" strike="noStrike" kern="100" baseline="0" dirty="0"/>
                        <a:t>譚 </a:t>
                      </a:r>
                      <a:r>
                        <a:rPr lang="en-US" altLang="zh-TW" u="none" strike="noStrike" kern="100" baseline="0" dirty="0"/>
                        <a:t>X</a:t>
                      </a:r>
                      <a:r>
                        <a:rPr lang="zh-TW" altLang="en-US" u="none" strike="noStrike" kern="100" baseline="0" dirty="0"/>
                        <a:t> 義</a:t>
                      </a:r>
                      <a:r>
                        <a:rPr lang="zh-TW" altLang="en-US" dirty="0"/>
                        <a:t>（</a:t>
                      </a:r>
                      <a:r>
                        <a:rPr lang="zh-TW" altLang="en-US" u="none" strike="noStrike" kern="100" baseline="0" dirty="0"/>
                        <a:t>家人）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婚禮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終於等到你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kern="100" dirty="0"/>
                        <a:t>介面可以再美化，整體 </a:t>
                      </a:r>
                      <a:r>
                        <a:rPr lang="en-US" altLang="zh-TW" kern="100" dirty="0"/>
                        <a:t>app</a:t>
                      </a:r>
                      <a:r>
                        <a:rPr lang="zh-TW" altLang="en-US" kern="100" dirty="0"/>
                        <a:t> 上的文字感覺單調，搜尋處應明確用途與文字，點擊主體應可直接進入歌曲清單，用上一頁及下一頁取代更新，介面文字定義應再加強</a:t>
                      </a:r>
                      <a:endParaRPr lang="en-US" altLang="zh-TW" kern="1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6132627"/>
                  </a:ext>
                </a:extLst>
              </a:tr>
              <a:tr h="2265622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none" strike="noStrike" kern="100" baseline="0" dirty="0"/>
                        <a:t>蔡 </a:t>
                      </a:r>
                      <a:r>
                        <a:rPr lang="en-US" altLang="zh-TW" u="none" strike="noStrike" kern="100" baseline="0" dirty="0"/>
                        <a:t>X</a:t>
                      </a:r>
                      <a:r>
                        <a:rPr lang="zh-TW" altLang="en-US" u="none" strike="noStrike" kern="100" baseline="0" dirty="0"/>
                        <a:t> 琳</a:t>
                      </a:r>
                      <a:r>
                        <a:rPr lang="zh-TW" altLang="en-US" dirty="0"/>
                        <a:t>（</a:t>
                      </a:r>
                      <a:r>
                        <a:rPr lang="zh-TW" altLang="en-US" u="none" strike="noStrike" kern="100" baseline="0" dirty="0"/>
                        <a:t>朋友）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正向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向上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如虹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/>
                        <a:t>在推薦歌曲的時候可以優先推薦偏好歌手的歌曲，像是我勾選喜歡五月天，那在推薦歌曲的時候就可以</a:t>
                      </a:r>
                      <a:r>
                        <a:rPr lang="en-US" altLang="zh-TW" sz="1800" kern="100" dirty="0"/>
                        <a:t>10</a:t>
                      </a:r>
                      <a:r>
                        <a:rPr lang="zh-TW" altLang="en-US" sz="1800" kern="100" dirty="0"/>
                        <a:t>首中有個一兩首五月天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775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74F56D6-C68A-BD41-8490-D7C50FB381E0}"/>
              </a:ext>
            </a:extLst>
          </p:cNvPr>
          <p:cNvGrpSpPr/>
          <p:nvPr/>
        </p:nvGrpSpPr>
        <p:grpSpPr>
          <a:xfrm>
            <a:off x="3299297" y="2326147"/>
            <a:ext cx="5593405" cy="2205706"/>
            <a:chOff x="1092338" y="1685100"/>
            <a:chExt cx="1156592" cy="1085810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0E24CA0-251F-134F-8346-27819834AC81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02DCB5E-7EEC-D54A-A4A2-D762B654D39A}"/>
                </a:ext>
              </a:extLst>
            </p:cNvPr>
            <p:cNvSpPr txBox="1"/>
            <p:nvPr/>
          </p:nvSpPr>
          <p:spPr>
            <a:xfrm>
              <a:off x="1327561" y="1978013"/>
              <a:ext cx="686145" cy="49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6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參考資料</a:t>
              </a:r>
            </a:p>
          </p:txBody>
        </p:sp>
      </p:grpSp>
      <p:pic>
        <p:nvPicPr>
          <p:cNvPr id="3074" name="Picture 2" descr="Paper">
            <a:extLst>
              <a:ext uri="{FF2B5EF4-FFF2-40B4-BE49-F238E27FC236}">
                <a16:creationId xmlns:a16="http://schemas.microsoft.com/office/drawing/2014/main" id="{2141601F-5214-9A4F-96D4-3300D275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564" y="3865512"/>
            <a:ext cx="1302160" cy="130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42F231B8-D60A-7243-8BAF-F2F4D5C234A9}"/>
              </a:ext>
            </a:extLst>
          </p:cNvPr>
          <p:cNvSpPr txBox="1">
            <a:spLocks/>
          </p:cNvSpPr>
          <p:nvPr/>
        </p:nvSpPr>
        <p:spPr>
          <a:xfrm>
            <a:off x="699507" y="460485"/>
            <a:ext cx="1819662" cy="7751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2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97712A-5B9B-404D-BE8E-7E88A8336F68}"/>
              </a:ext>
            </a:extLst>
          </p:cNvPr>
          <p:cNvSpPr txBox="1"/>
          <p:nvPr/>
        </p:nvSpPr>
        <p:spPr>
          <a:xfrm>
            <a:off x="1609338" y="1696159"/>
            <a:ext cx="10029220" cy="2466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/>
              <a:t>Python </a:t>
            </a:r>
            <a:r>
              <a:rPr lang="zh-TW" altLang="zh-TW" sz="2000" dirty="0"/>
              <a:t>網路爬蟲與資料分析入門實戰（博碩文化）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/>
              <a:t>Android </a:t>
            </a:r>
            <a:r>
              <a:rPr lang="zh-TW" altLang="zh-TW" sz="2000" dirty="0"/>
              <a:t>初學特訓班 第九版（碁峰資訊）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/>
              <a:t>Android </a:t>
            </a:r>
            <a:r>
              <a:rPr lang="zh-TW" altLang="zh-TW" sz="2000" dirty="0"/>
              <a:t>高效入門</a:t>
            </a:r>
            <a:r>
              <a:rPr lang="en-US" altLang="zh-TW" sz="2000" dirty="0"/>
              <a:t>&gt;</a:t>
            </a:r>
            <a:r>
              <a:rPr lang="zh-TW" altLang="zh-TW" sz="2000" dirty="0"/>
              <a:t>深度學習－使用</a:t>
            </a:r>
            <a:r>
              <a:rPr lang="en-US" altLang="zh-TW" sz="2000" dirty="0"/>
              <a:t> Android Studio 2 </a:t>
            </a:r>
            <a:r>
              <a:rPr lang="zh-TW" altLang="zh-TW" sz="2000" dirty="0"/>
              <a:t>開發</a:t>
            </a:r>
            <a:r>
              <a:rPr lang="en-US" altLang="zh-TW" sz="2000" dirty="0"/>
              <a:t> Android 6.0 APP</a:t>
            </a:r>
            <a:r>
              <a:rPr lang="zh-TW" altLang="zh-TW" sz="2000" dirty="0"/>
              <a:t>（博碩文化）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000" dirty="0"/>
              <a:t>必須精通</a:t>
            </a:r>
            <a:r>
              <a:rPr lang="en-US" altLang="zh-TW" sz="2000" dirty="0"/>
              <a:t>MySQL</a:t>
            </a:r>
            <a:r>
              <a:rPr lang="zh-TW" altLang="zh-TW" sz="2000" dirty="0"/>
              <a:t>最新版：最成功應用範例全書（深智數位）</a:t>
            </a:r>
          </a:p>
        </p:txBody>
      </p:sp>
    </p:spTree>
    <p:extLst>
      <p:ext uri="{BB962C8B-B14F-4D97-AF65-F5344CB8AC3E}">
        <p14:creationId xmlns:p14="http://schemas.microsoft.com/office/powerpoint/2010/main" val="31276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42F231B8-D60A-7243-8BAF-F2F4D5C234A9}"/>
              </a:ext>
            </a:extLst>
          </p:cNvPr>
          <p:cNvSpPr txBox="1">
            <a:spLocks/>
          </p:cNvSpPr>
          <p:nvPr/>
        </p:nvSpPr>
        <p:spPr>
          <a:xfrm>
            <a:off x="699507" y="460485"/>
            <a:ext cx="1819662" cy="7751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2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97712A-5B9B-404D-BE8E-7E88A8336F68}"/>
              </a:ext>
            </a:extLst>
          </p:cNvPr>
          <p:cNvSpPr txBox="1"/>
          <p:nvPr/>
        </p:nvSpPr>
        <p:spPr>
          <a:xfrm>
            <a:off x="1609338" y="1468802"/>
            <a:ext cx="9351105" cy="457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 err="1"/>
              <a:t>Wordtovec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1400" dirty="0">
                <a:hlinkClick r:id="rId3"/>
              </a:rPr>
              <a:t>https://tengyuanchang.medium.com/%E8%AE%93%E9%9B%BB%E8%85%A6%E8%81%BD%E6%87%82%E4%BA%BA%E8%A9%B1-%E7%90%86%E8%A7%A3-nlp-%E9%87%8D%E8%A6%81%E6%8A%80%E8%A1%93-word2vec-%E7%9A%84-skip-gram-%E6%A8%A1%E5%9E%8B-73d0239ad698</a:t>
            </a:r>
            <a:endParaRPr lang="en-US" altLang="zh-TW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/>
              <a:t>Word2vec</a:t>
            </a:r>
            <a:r>
              <a:rPr lang="zh-TW" altLang="zh-TW" sz="2000" dirty="0"/>
              <a:t>模型訓練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1400" dirty="0">
                <a:hlinkClick r:id="rId4"/>
              </a:rPr>
              <a:t>https://clay-atlas.com/blog/2020/01/17/python-chinese-tutorial-gensim-word2vec/</a:t>
            </a:r>
            <a:r>
              <a:rPr lang="zh-TW" altLang="zh-TW" sz="1400" dirty="0">
                <a:effectLst/>
              </a:rPr>
              <a:t> </a:t>
            </a:r>
            <a:endParaRPr lang="zh-TW" altLang="zh-TW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000" dirty="0"/>
              <a:t>計算機器學習的判斷數值</a:t>
            </a:r>
            <a:r>
              <a:rPr lang="en-US" altLang="zh-TW" sz="2000" dirty="0"/>
              <a:t> </a:t>
            </a:r>
            <a:br>
              <a:rPr lang="en-US" altLang="zh-TW" sz="2000" dirty="0"/>
            </a:br>
            <a:r>
              <a:rPr lang="en-US" altLang="zh-TW" sz="1400" dirty="0">
                <a:hlinkClick r:id="rId5"/>
              </a:rPr>
              <a:t>https://chingtien.medium.com/%E5%BF%83%E7%90%86%E5%AD%B8%E5%92%8C%E6%A9%9F%E5%99%A8%E5%AD%B8%E7%BF%92%E4%B8%AD%E7%9A%84-accuracy-precision-recall-rate-%E5%92%8C-confusion-matrix-529d18abc3a</a:t>
            </a:r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17480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42F231B8-D60A-7243-8BAF-F2F4D5C234A9}"/>
              </a:ext>
            </a:extLst>
          </p:cNvPr>
          <p:cNvSpPr txBox="1">
            <a:spLocks/>
          </p:cNvSpPr>
          <p:nvPr/>
        </p:nvSpPr>
        <p:spPr>
          <a:xfrm>
            <a:off x="699507" y="460485"/>
            <a:ext cx="1819662" cy="7751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32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97712A-5B9B-404D-BE8E-7E88A8336F68}"/>
              </a:ext>
            </a:extLst>
          </p:cNvPr>
          <p:cNvSpPr txBox="1"/>
          <p:nvPr/>
        </p:nvSpPr>
        <p:spPr>
          <a:xfrm>
            <a:off x="1610497" y="1627930"/>
            <a:ext cx="7385222" cy="37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 startAt="4"/>
            </a:pPr>
            <a:r>
              <a:rPr lang="en-US" altLang="zh-TW" sz="2000" dirty="0"/>
              <a:t>Socket</a:t>
            </a:r>
            <a:r>
              <a:rPr lang="zh-TW" altLang="zh-TW" sz="2000" dirty="0"/>
              <a:t>的連接方式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1400" dirty="0">
                <a:hlinkClick r:id="rId3"/>
              </a:rPr>
              <a:t>http://www.tsnien.idv.tw/Internet_WebBook/chap8/8-3%20Socket%20%E9%80%A3%E6%8E%A5%E6%96%B9%E5%BC%8F.html</a:t>
            </a:r>
            <a:endParaRPr lang="zh-TW" altLang="zh-TW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en-US" altLang="zh-TW" sz="2000" dirty="0"/>
              <a:t> python</a:t>
            </a:r>
            <a:r>
              <a:rPr lang="zh-TW" altLang="zh-TW" sz="2000" dirty="0"/>
              <a:t>伺服器與</a:t>
            </a:r>
            <a:r>
              <a:rPr lang="en-US" altLang="zh-TW" sz="2000" dirty="0"/>
              <a:t>android</a:t>
            </a:r>
            <a:r>
              <a:rPr lang="zh-TW" altLang="zh-TW" sz="2000" dirty="0"/>
              <a:t>客戶端</a:t>
            </a:r>
            <a:r>
              <a:rPr lang="en-US" altLang="zh-TW" sz="2000" dirty="0"/>
              <a:t>socket</a:t>
            </a:r>
            <a:r>
              <a:rPr lang="zh-TW" altLang="zh-TW" sz="2000" dirty="0"/>
              <a:t>通訊例項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  </a:t>
            </a:r>
            <a:r>
              <a:rPr lang="en-US" altLang="zh-TW" sz="1400" dirty="0">
                <a:hlinkClick r:id="rId4"/>
              </a:rPr>
              <a:t>https://www.itread01.com/p/505665.html</a:t>
            </a:r>
            <a:endParaRPr lang="zh-TW" altLang="zh-TW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en-US" altLang="zh-TW" sz="2000" dirty="0"/>
              <a:t> python </a:t>
            </a:r>
            <a:r>
              <a:rPr lang="en-US" altLang="zh-TW" sz="2000" dirty="0" err="1"/>
              <a:t>jieba</a:t>
            </a:r>
            <a:r>
              <a:rPr lang="zh-TW" altLang="zh-TW" sz="2000" dirty="0"/>
              <a:t>分詞、提取詞、載入詞、修改詞頻、定義詞庫</a:t>
            </a:r>
            <a:r>
              <a:rPr lang="en-US" altLang="zh-TW" sz="1400" dirty="0"/>
              <a:t/>
            </a:r>
            <a:br>
              <a:rPr lang="en-US" altLang="zh-TW" sz="1400" dirty="0"/>
            </a:br>
            <a:r>
              <a:rPr lang="en-US" altLang="zh-TW" sz="1400" dirty="0"/>
              <a:t>  </a:t>
            </a:r>
            <a:r>
              <a:rPr lang="en-US" altLang="zh-TW" sz="1400" dirty="0">
                <a:hlinkClick r:id="rId5"/>
              </a:rPr>
              <a:t>https://codertw.com/%E7%A8%8B%E5%BC%8F%E8%AA%9E%E8%A8%80/32296/</a:t>
            </a:r>
            <a:endParaRPr lang="zh-TW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2864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B554939-BD9C-BE43-AF06-A6DA7AB77A3F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3" name="Picture 4" descr="白色大理石背景White – Cxstra">
              <a:extLst>
                <a:ext uri="{FF2B5EF4-FFF2-40B4-BE49-F238E27FC236}">
                  <a16:creationId xmlns:a16="http://schemas.microsoft.com/office/drawing/2014/main" id="{19FB26C9-88C2-EF49-9FFC-D366F072B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白色大理石背景White – Cxstra">
              <a:extLst>
                <a:ext uri="{FF2B5EF4-FFF2-40B4-BE49-F238E27FC236}">
                  <a16:creationId xmlns:a16="http://schemas.microsoft.com/office/drawing/2014/main" id="{F1B2C8DC-DFE0-7B4D-AEB3-B4FDDC402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FB6C12-2841-C94E-AE66-0380438CD85A}"/>
              </a:ext>
            </a:extLst>
          </p:cNvPr>
          <p:cNvSpPr txBox="1"/>
          <p:nvPr/>
        </p:nvSpPr>
        <p:spPr>
          <a:xfrm>
            <a:off x="5013901" y="2151727"/>
            <a:ext cx="23751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0" dirty="0">
                <a:latin typeface="Baghdad" pitchFamily="2" charset="-78"/>
                <a:cs typeface="Baghdad" pitchFamily="2" charset="-78"/>
              </a:rPr>
              <a:t>THE END</a:t>
            </a:r>
            <a:endParaRPr kumimoji="1" lang="zh-TW" altLang="en-US" sz="8000" dirty="0"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669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F8037B7A-AE76-B74E-B582-7BF61A2A34C6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11" name="Picture 4" descr="白色大理石背景White – Cxstra">
              <a:extLst>
                <a:ext uri="{FF2B5EF4-FFF2-40B4-BE49-F238E27FC236}">
                  <a16:creationId xmlns:a16="http://schemas.microsoft.com/office/drawing/2014/main" id="{683AC057-694A-3B43-B9D3-42A07E34A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白色大理石背景White – Cxstra">
              <a:extLst>
                <a:ext uri="{FF2B5EF4-FFF2-40B4-BE49-F238E27FC236}">
                  <a16:creationId xmlns:a16="http://schemas.microsoft.com/office/drawing/2014/main" id="{22F4415C-4CBA-C841-9611-3B2ECBAD6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標題 1">
            <a:extLst>
              <a:ext uri="{FF2B5EF4-FFF2-40B4-BE49-F238E27FC236}">
                <a16:creationId xmlns:a16="http://schemas.microsoft.com/office/drawing/2014/main" id="{3C34CF83-4FE5-7D45-82FA-949BDACB8039}"/>
              </a:ext>
            </a:extLst>
          </p:cNvPr>
          <p:cNvSpPr txBox="1">
            <a:spLocks/>
          </p:cNvSpPr>
          <p:nvPr/>
        </p:nvSpPr>
        <p:spPr>
          <a:xfrm>
            <a:off x="643459" y="223395"/>
            <a:ext cx="3907760" cy="9936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800" dirty="0">
                <a:latin typeface="Arial" panose="020B0604020202020204" pitchFamily="34" charset="0"/>
                <a:ea typeface="HanziPen SC" panose="03000300000000000000" pitchFamily="66" charset="-122"/>
                <a:cs typeface="Arial" panose="020B0604020202020204" pitchFamily="34" charset="0"/>
              </a:rPr>
              <a:t>對比影片（聚會）</a:t>
            </a:r>
            <a:r>
              <a:rPr kumimoji="1" lang="en-US" altLang="zh-TW" sz="2800" dirty="0">
                <a:latin typeface="Vladimir Script" panose="03050402040407070305" pitchFamily="66" charset="0"/>
                <a:ea typeface="HanziPen SC" panose="03000300000000000000" pitchFamily="66" charset="-122"/>
                <a:cs typeface="Arial" panose="020B0604020202020204" pitchFamily="34" charset="0"/>
              </a:rPr>
              <a:t>After</a:t>
            </a:r>
            <a:endParaRPr kumimoji="1" lang="zh-TW" altLang="en-US" sz="2800" dirty="0">
              <a:latin typeface="Vladimir Script" panose="03050402040407070305" pitchFamily="66" charset="0"/>
              <a:ea typeface="HanziPen SC" panose="03000300000000000000" pitchFamily="66" charset="-122"/>
              <a:cs typeface="Arial" panose="020B06040202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06307" y="428946"/>
            <a:ext cx="622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Vladimir Script" panose="03050402040407070305" pitchFamily="66" charset="0"/>
                <a:ea typeface="HanziPen SC" panose="03000300000000000000" pitchFamily="66" charset="-122"/>
                <a:cs typeface="Arial" panose="020B0604020202020204" pitchFamily="34" charset="0"/>
              </a:rPr>
              <a:t>使用音樂 ：</a:t>
            </a:r>
            <a:r>
              <a:rPr lang="zh-TW" altLang="en-US" dirty="0"/>
              <a:t>八三夭 </a:t>
            </a:r>
            <a:r>
              <a:rPr lang="en-US" altLang="zh-TW" dirty="0"/>
              <a:t>831 feat. </a:t>
            </a:r>
            <a:r>
              <a:rPr lang="zh-TW" altLang="en-US" dirty="0"/>
              <a:t>任賢齊 </a:t>
            </a:r>
            <a:r>
              <a:rPr lang="en-US" altLang="zh-TW" dirty="0"/>
              <a:t>Richie Jen &amp; </a:t>
            </a:r>
            <a:r>
              <a:rPr lang="zh-TW" altLang="en-US" dirty="0"/>
              <a:t>五月天 阿信 </a:t>
            </a:r>
            <a:r>
              <a:rPr lang="en-US" altLang="zh-TW" dirty="0"/>
              <a:t>Mayday </a:t>
            </a:r>
            <a:r>
              <a:rPr lang="en-US" altLang="zh-TW" dirty="0" err="1"/>
              <a:t>AShin</a:t>
            </a:r>
            <a:r>
              <a:rPr lang="en-US" altLang="zh-TW" dirty="0"/>
              <a:t> 【</a:t>
            </a:r>
            <a:r>
              <a:rPr lang="zh-TW" altLang="en-US" dirty="0"/>
              <a:t>乾啦 乾啦 </a:t>
            </a:r>
            <a:r>
              <a:rPr lang="en-US" altLang="zh-TW" dirty="0"/>
              <a:t>Cheers</a:t>
            </a:r>
            <a:r>
              <a:rPr lang="zh-TW" altLang="en-US" dirty="0"/>
              <a:t>！</a:t>
            </a:r>
            <a:r>
              <a:rPr lang="en-US" altLang="zh-TW" dirty="0"/>
              <a:t>】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83254" y="6480716"/>
            <a:ext cx="8308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影片來源：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https://www.bilibili.com/video/BV1vv411L7A7/?spm_id_from=333.788.recommend_more_video.0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修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0009" y="1075277"/>
            <a:ext cx="8915210" cy="50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6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4A50C48-3DB5-B142-B57D-9F60D8109396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2052" name="Picture 4" descr="白色大理石背景White – Cxstra">
              <a:extLst>
                <a:ext uri="{FF2B5EF4-FFF2-40B4-BE49-F238E27FC236}">
                  <a16:creationId xmlns:a16="http://schemas.microsoft.com/office/drawing/2014/main" id="{EC2F67BA-F9CA-8042-8AF7-798AF752E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白色大理石背景White – Cxstra">
              <a:extLst>
                <a:ext uri="{FF2B5EF4-FFF2-40B4-BE49-F238E27FC236}">
                  <a16:creationId xmlns:a16="http://schemas.microsoft.com/office/drawing/2014/main" id="{43758326-D010-9049-B9CC-54064ABE0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A57AAAF-DBA5-A646-8276-A139CB8FDC55}"/>
              </a:ext>
            </a:extLst>
          </p:cNvPr>
          <p:cNvSpPr txBox="1"/>
          <p:nvPr/>
        </p:nvSpPr>
        <p:spPr>
          <a:xfrm rot="16200000">
            <a:off x="11320034" y="1293616"/>
            <a:ext cx="464493" cy="48107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42D167-ED76-784B-BF86-8C2F4C8CE815}"/>
              </a:ext>
            </a:extLst>
          </p:cNvPr>
          <p:cNvSpPr txBox="1"/>
          <p:nvPr/>
        </p:nvSpPr>
        <p:spPr>
          <a:xfrm rot="16200000">
            <a:off x="11035841" y="673951"/>
            <a:ext cx="373636" cy="38697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7BDD91-49BF-C04E-A22B-AD3E4676969B}"/>
              </a:ext>
            </a:extLst>
          </p:cNvPr>
          <p:cNvSpPr txBox="1"/>
          <p:nvPr/>
        </p:nvSpPr>
        <p:spPr>
          <a:xfrm rot="16200000">
            <a:off x="11295881" y="262927"/>
            <a:ext cx="643663" cy="66663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30FE083-E5B1-1E4C-BFE0-7F6441A4D657}"/>
              </a:ext>
            </a:extLst>
          </p:cNvPr>
          <p:cNvSpPr txBox="1">
            <a:spLocks/>
          </p:cNvSpPr>
          <p:nvPr/>
        </p:nvSpPr>
        <p:spPr>
          <a:xfrm>
            <a:off x="1101733" y="268273"/>
            <a:ext cx="1335656" cy="11264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40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大綱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98F498-4758-CF45-BA26-DFFFE2C4E66D}"/>
              </a:ext>
            </a:extLst>
          </p:cNvPr>
          <p:cNvSpPr txBox="1"/>
          <p:nvPr/>
        </p:nvSpPr>
        <p:spPr>
          <a:xfrm>
            <a:off x="2437389" y="1463753"/>
            <a:ext cx="8087145" cy="427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/>
              <a:t>系統功能</a:t>
            </a:r>
            <a:endParaRPr lang="en-US" altLang="zh-TW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/>
              <a:t>系統設計</a:t>
            </a:r>
            <a:endParaRPr lang="en-US" altLang="zh-TW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/>
              <a:t>系統操作示範</a:t>
            </a:r>
            <a:endParaRPr lang="en-US" altLang="zh-TW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/>
              <a:t>使用者心得</a:t>
            </a:r>
            <a:endParaRPr lang="en-US" altLang="zh-TW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/>
              <a:t>參考資料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14500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6B3B819-5419-484C-956E-7248213F847E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5" name="Picture 4" descr="白色大理石背景White – Cxstra">
              <a:extLst>
                <a:ext uri="{FF2B5EF4-FFF2-40B4-BE49-F238E27FC236}">
                  <a16:creationId xmlns:a16="http://schemas.microsoft.com/office/drawing/2014/main" id="{A25E65E7-65A9-E74A-8F84-FFDCA0508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白色大理石背景White – Cxstra">
              <a:extLst>
                <a:ext uri="{FF2B5EF4-FFF2-40B4-BE49-F238E27FC236}">
                  <a16:creationId xmlns:a16="http://schemas.microsoft.com/office/drawing/2014/main" id="{7657A909-6038-1743-8861-A52F02BAA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74F56D6-C68A-BD41-8490-D7C50FB381E0}"/>
              </a:ext>
            </a:extLst>
          </p:cNvPr>
          <p:cNvGrpSpPr/>
          <p:nvPr/>
        </p:nvGrpSpPr>
        <p:grpSpPr>
          <a:xfrm>
            <a:off x="3299297" y="2326147"/>
            <a:ext cx="5593405" cy="2205706"/>
            <a:chOff x="1092338" y="1685100"/>
            <a:chExt cx="1156592" cy="1085810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0E24CA0-251F-134F-8346-27819834AC81}"/>
                </a:ext>
              </a:extLst>
            </p:cNvPr>
            <p:cNvSpPr txBox="1"/>
            <p:nvPr/>
          </p:nvSpPr>
          <p:spPr>
            <a:xfrm>
              <a:off x="1092338" y="1685100"/>
              <a:ext cx="1156592" cy="1085810"/>
            </a:xfrm>
            <a:prstGeom prst="rect">
              <a:avLst/>
            </a:prstGeom>
            <a:solidFill>
              <a:srgbClr val="BBCDC2"/>
            </a:solidFill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kumimoji="1" lang="en-US" altLang="zh-TW" sz="4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02DCB5E-7EEC-D54A-A4A2-D762B654D39A}"/>
                </a:ext>
              </a:extLst>
            </p:cNvPr>
            <p:cNvSpPr txBox="1"/>
            <p:nvPr/>
          </p:nvSpPr>
          <p:spPr>
            <a:xfrm>
              <a:off x="1333729" y="1978013"/>
              <a:ext cx="673810" cy="49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6000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rPr>
                <a:t>系統功能</a:t>
              </a:r>
            </a:p>
          </p:txBody>
        </p:sp>
      </p:grpSp>
      <p:pic>
        <p:nvPicPr>
          <p:cNvPr id="2052" name="Picture 4" descr="Function">
            <a:extLst>
              <a:ext uri="{FF2B5EF4-FFF2-40B4-BE49-F238E27FC236}">
                <a16:creationId xmlns:a16="http://schemas.microsoft.com/office/drawing/2014/main" id="{01B694FA-13EF-ED45-B770-9719F2A25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1856" flipH="1">
            <a:off x="8769817" y="-789004"/>
            <a:ext cx="3600482" cy="360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unction">
            <a:extLst>
              <a:ext uri="{FF2B5EF4-FFF2-40B4-BE49-F238E27FC236}">
                <a16:creationId xmlns:a16="http://schemas.microsoft.com/office/drawing/2014/main" id="{8BCECD84-EBE6-ED47-8550-A7B42512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6673" flipH="1">
            <a:off x="2793798" y="4170678"/>
            <a:ext cx="1270405" cy="12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18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4A50C48-3DB5-B142-B57D-9F60D8109396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2052" name="Picture 4" descr="白色大理石背景White – Cxstra">
              <a:extLst>
                <a:ext uri="{FF2B5EF4-FFF2-40B4-BE49-F238E27FC236}">
                  <a16:creationId xmlns:a16="http://schemas.microsoft.com/office/drawing/2014/main" id="{EC2F67BA-F9CA-8042-8AF7-798AF752E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白色大理石背景White – Cxstra">
              <a:extLst>
                <a:ext uri="{FF2B5EF4-FFF2-40B4-BE49-F238E27FC236}">
                  <a16:creationId xmlns:a16="http://schemas.microsoft.com/office/drawing/2014/main" id="{43758326-D010-9049-B9CC-54064ABE0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A57AAAF-DBA5-A646-8276-A139CB8FDC55}"/>
              </a:ext>
            </a:extLst>
          </p:cNvPr>
          <p:cNvSpPr txBox="1"/>
          <p:nvPr/>
        </p:nvSpPr>
        <p:spPr>
          <a:xfrm rot="16200000">
            <a:off x="11320034" y="1293616"/>
            <a:ext cx="464493" cy="48107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42D167-ED76-784B-BF86-8C2F4C8CE815}"/>
              </a:ext>
            </a:extLst>
          </p:cNvPr>
          <p:cNvSpPr txBox="1"/>
          <p:nvPr/>
        </p:nvSpPr>
        <p:spPr>
          <a:xfrm rot="16200000">
            <a:off x="11035841" y="673951"/>
            <a:ext cx="373636" cy="38697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7BDD91-49BF-C04E-A22B-AD3E4676969B}"/>
              </a:ext>
            </a:extLst>
          </p:cNvPr>
          <p:cNvSpPr txBox="1"/>
          <p:nvPr/>
        </p:nvSpPr>
        <p:spPr>
          <a:xfrm rot="16200000">
            <a:off x="11295881" y="262927"/>
            <a:ext cx="643663" cy="66663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853C0E-C92D-F548-8E23-8A12EC1032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676" y="2451571"/>
            <a:ext cx="12263503" cy="2983402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30FE083-E5B1-1E4C-BFE0-7F6441A4D657}"/>
              </a:ext>
            </a:extLst>
          </p:cNvPr>
          <p:cNvSpPr txBox="1">
            <a:spLocks/>
          </p:cNvSpPr>
          <p:nvPr/>
        </p:nvSpPr>
        <p:spPr>
          <a:xfrm>
            <a:off x="768187" y="354840"/>
            <a:ext cx="2575294" cy="11264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40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歌曲分類</a:t>
            </a:r>
          </a:p>
        </p:txBody>
      </p:sp>
    </p:spTree>
    <p:extLst>
      <p:ext uri="{BB962C8B-B14F-4D97-AF65-F5344CB8AC3E}">
        <p14:creationId xmlns:p14="http://schemas.microsoft.com/office/powerpoint/2010/main" val="391357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4A50C48-3DB5-B142-B57D-9F60D8109396}"/>
              </a:ext>
            </a:extLst>
          </p:cNvPr>
          <p:cNvGrpSpPr/>
          <p:nvPr/>
        </p:nvGrpSpPr>
        <p:grpSpPr>
          <a:xfrm>
            <a:off x="0" y="0"/>
            <a:ext cx="13716000" cy="6858000"/>
            <a:chOff x="0" y="0"/>
            <a:chExt cx="13716000" cy="6858000"/>
          </a:xfrm>
        </p:grpSpPr>
        <p:pic>
          <p:nvPicPr>
            <p:cNvPr id="2052" name="Picture 4" descr="白色大理石背景White – Cxstra">
              <a:extLst>
                <a:ext uri="{FF2B5EF4-FFF2-40B4-BE49-F238E27FC236}">
                  <a16:creationId xmlns:a16="http://schemas.microsoft.com/office/drawing/2014/main" id="{EC2F67BA-F9CA-8042-8AF7-798AF752E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白色大理石背景White – Cxstra">
              <a:extLst>
                <a:ext uri="{FF2B5EF4-FFF2-40B4-BE49-F238E27FC236}">
                  <a16:creationId xmlns:a16="http://schemas.microsoft.com/office/drawing/2014/main" id="{43758326-D010-9049-B9CC-54064ABE0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標題 1">
            <a:extLst>
              <a:ext uri="{FF2B5EF4-FFF2-40B4-BE49-F238E27FC236}">
                <a16:creationId xmlns:a16="http://schemas.microsoft.com/office/drawing/2014/main" id="{507BCB90-119A-3F45-9443-8AB41407A863}"/>
              </a:ext>
            </a:extLst>
          </p:cNvPr>
          <p:cNvSpPr txBox="1">
            <a:spLocks/>
          </p:cNvSpPr>
          <p:nvPr/>
        </p:nvSpPr>
        <p:spPr>
          <a:xfrm>
            <a:off x="577550" y="336918"/>
            <a:ext cx="4043877" cy="11264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4000" dirty="0">
                <a:latin typeface="HanziPen SC" panose="03000300000000000000" pitchFamily="66" charset="-122"/>
                <a:ea typeface="HanziPen SC" panose="03000300000000000000" pitchFamily="66" charset="-122"/>
                <a:cs typeface="Courier New" panose="02070309020205020404" pitchFamily="49" charset="0"/>
              </a:rPr>
              <a:t>系統功能架構圖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A57AAAF-DBA5-A646-8276-A139CB8FDC55}"/>
              </a:ext>
            </a:extLst>
          </p:cNvPr>
          <p:cNvSpPr txBox="1"/>
          <p:nvPr/>
        </p:nvSpPr>
        <p:spPr>
          <a:xfrm rot="16200000">
            <a:off x="11320034" y="1293616"/>
            <a:ext cx="464493" cy="48107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42D167-ED76-784B-BF86-8C2F4C8CE815}"/>
              </a:ext>
            </a:extLst>
          </p:cNvPr>
          <p:cNvSpPr txBox="1"/>
          <p:nvPr/>
        </p:nvSpPr>
        <p:spPr>
          <a:xfrm rot="16200000">
            <a:off x="11035841" y="673951"/>
            <a:ext cx="373636" cy="38697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7BDD91-49BF-C04E-A22B-AD3E4676969B}"/>
              </a:ext>
            </a:extLst>
          </p:cNvPr>
          <p:cNvSpPr txBox="1"/>
          <p:nvPr/>
        </p:nvSpPr>
        <p:spPr>
          <a:xfrm rot="16200000">
            <a:off x="11295881" y="262927"/>
            <a:ext cx="643663" cy="66663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33" y="2326404"/>
            <a:ext cx="9747933" cy="30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2524</Words>
  <Application>Microsoft Office PowerPoint</Application>
  <PresentationFormat>寬螢幕</PresentationFormat>
  <Paragraphs>324</Paragraphs>
  <Slides>46</Slides>
  <Notes>3</Notes>
  <HiddenSlides>8</HiddenSlides>
  <MMClips>5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8" baseType="lpstr">
      <vt:lpstr>Baghdad</vt:lpstr>
      <vt:lpstr>HanziPen SC</vt:lpstr>
      <vt:lpstr>Yuppy SC</vt:lpstr>
      <vt:lpstr>新細明體</vt:lpstr>
      <vt:lpstr>Arial</vt:lpstr>
      <vt:lpstr>Calibri</vt:lpstr>
      <vt:lpstr>Calibri Light</vt:lpstr>
      <vt:lpstr>Cambria Math</vt:lpstr>
      <vt:lpstr>Courier New</vt:lpstr>
      <vt:lpstr>Vladimir Script</vt:lpstr>
      <vt:lpstr>Wingdings</vt:lpstr>
      <vt:lpstr>Office 佈景主題</vt:lpstr>
      <vt:lpstr>r-music 智慧音樂推薦系統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人生三情分類關鍵詞</vt:lpstr>
      <vt:lpstr>情緒分類關鍵詞</vt:lpstr>
      <vt:lpstr>場合分類關鍵詞</vt:lpstr>
      <vt:lpstr>PowerPoint 簡報</vt:lpstr>
      <vt:lpstr>推薦模組2 -推薦演算法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r-music 智慧音樂推薦系統</dc:title>
  <dc:creator>劭璇 林</dc:creator>
  <cp:lastModifiedBy>暄涵 黃</cp:lastModifiedBy>
  <cp:revision>128</cp:revision>
  <dcterms:created xsi:type="dcterms:W3CDTF">2021-09-16T10:06:12Z</dcterms:created>
  <dcterms:modified xsi:type="dcterms:W3CDTF">2021-09-24T16:31:32Z</dcterms:modified>
</cp:coreProperties>
</file>